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56" r:id="rId3"/>
    <p:sldId id="392" r:id="rId4"/>
    <p:sldId id="394" r:id="rId5"/>
    <p:sldId id="407" r:id="rId6"/>
    <p:sldId id="408" r:id="rId7"/>
    <p:sldId id="410" r:id="rId8"/>
    <p:sldId id="398" r:id="rId9"/>
    <p:sldId id="399" r:id="rId10"/>
    <p:sldId id="400" r:id="rId11"/>
    <p:sldId id="373" r:id="rId12"/>
  </p:sldIdLst>
  <p:sldSz cx="9144000" cy="6858000" type="screen4x3"/>
  <p:notesSz cx="6807200" cy="99393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3000" kern="1200">
        <a:solidFill>
          <a:srgbClr val="002060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CC"/>
    <a:srgbClr val="F80802"/>
    <a:srgbClr val="000099"/>
    <a:srgbClr val="FFCCCC"/>
    <a:srgbClr val="CC9900"/>
    <a:srgbClr val="FFCC99"/>
    <a:srgbClr val="3366FF"/>
    <a:srgbClr val="66CC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3" autoAdjust="0"/>
    <p:restoredTop sz="94660"/>
  </p:normalViewPr>
  <p:slideViewPr>
    <p:cSldViewPr>
      <p:cViewPr>
        <p:scale>
          <a:sx n="90" d="100"/>
          <a:sy n="90" d="100"/>
        </p:scale>
        <p:origin x="-103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8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F88070-3A2B-43AF-B90B-2975C3B10F6F}" type="datetimeFigureOut">
              <a:rPr lang="zh-TW" altLang="en-US"/>
              <a:pPr>
                <a:defRPr/>
              </a:pPr>
              <a:t>2017/3/23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886B072-DD18-4945-BE6D-8FDC3B42F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3550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63840E-8471-4382-A142-A852CD536228}" type="datetimeFigureOut">
              <a:rPr lang="zh-TW" altLang="en-US"/>
              <a:pPr>
                <a:defRPr/>
              </a:pPr>
              <a:t>2017/3/23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3BA91A6-73A2-43DD-BDB9-9C2C46BE74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830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48131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D0B313-BB2C-4508-9797-4F6B2CEDB169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C8A45DD-2AED-4A26-9EDC-77987FB9EB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88BC7CD-2526-403D-95CA-D0F47747544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1BE805-294E-48DB-998C-25961227F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735E6FE-101E-492F-A7AF-3DFD2E4C0B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D3E6D3-FD50-4968-86E2-CEC99584611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D08BD9E-4947-451E-B535-D666A59D02C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FC0B9AE-D9B0-42E6-A438-22FF6A04D9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B14D6D3-9A1A-4637-897F-37CFDD24A0B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198782A-E6E5-42B1-9D2B-D0B3E1F323A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CBA16F2-E7AC-4A76-B8F9-E149E334AFC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594E4C1-1604-4E55-833C-D0F55B30BD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09E0B66-8E4D-4F6F-B686-B817FEDD491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646B43-3485-4D12-AEA4-124FCE769B9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321638-F07C-4352-8DA4-21852E7C24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456E76E-7CD0-45AB-820B-FF05E4B847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F44395C-AECE-46CD-BC87-51F4F527407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2EEB43-2BC0-4239-9CD8-DB45321527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207474-A85D-4006-B978-BA3934CCF86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FontTx/>
              <a:buNone/>
              <a:defRPr kumimoji="0" sz="18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FEA7722-33A6-471B-BC7A-0102A67FA3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圖片 2" descr="簡報封面-bg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圖片 3" descr="簡報封面-logo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357188"/>
            <a:ext cx="31718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圖片 5" descr="簡報封面-中文字.png"/>
          <p:cNvPicPr>
            <a:picLocks noChangeAspect="1"/>
          </p:cNvPicPr>
          <p:nvPr/>
        </p:nvPicPr>
        <p:blipFill>
          <a:blip r:embed="rId15"/>
          <a:srcRect t="2" r="24327" b="-2"/>
          <a:stretch>
            <a:fillRect/>
          </a:stretch>
        </p:blipFill>
        <p:spPr bwMode="auto">
          <a:xfrm>
            <a:off x="6516688" y="6391275"/>
            <a:ext cx="2382837" cy="19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4" descr="頁尾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68313" y="6178550"/>
            <a:ext cx="8424862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162050" y="153988"/>
            <a:ext cx="7804150" cy="576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3316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908050"/>
            <a:ext cx="82296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pic>
        <p:nvPicPr>
          <p:cNvPr id="13318" name="Picture 9" descr="頁首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79388" y="260350"/>
            <a:ext cx="878522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14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just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AC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2pPr>
      <a:lvl3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3pPr>
      <a:lvl4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4pPr>
      <a:lvl5pPr algn="just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5pPr>
      <a:lvl6pPr marL="4572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6pPr>
      <a:lvl7pPr marL="9144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7pPr>
      <a:lvl8pPr marL="13716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8pPr>
      <a:lvl9pPr marL="1828800" algn="just" rtl="0" fontAlgn="base">
        <a:spcBef>
          <a:spcPct val="0"/>
        </a:spcBef>
        <a:spcAft>
          <a:spcPct val="0"/>
        </a:spcAft>
        <a:defRPr sz="3200" b="1">
          <a:solidFill>
            <a:srgbClr val="AC0000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600"/>
        </a:spcAft>
        <a:buClr>
          <a:srgbClr val="C00000"/>
        </a:buClr>
        <a:buFont typeface="Wingdings" pitchFamily="2" charset="2"/>
        <a:buChar char="n"/>
        <a:defRPr sz="2000" b="1" kern="1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ts val="600"/>
        </a:spcAft>
        <a:buClr>
          <a:srgbClr val="C00000"/>
        </a:buClr>
        <a:buFont typeface="Wingdings" pitchFamily="2" charset="2"/>
        <a:buChar char="¢"/>
        <a:defRPr sz="1600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n-US" altLang="zh-TW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</a:rPr>
              <a:t/>
            </a:r>
            <a:br>
              <a:rPr lang="en-US" altLang="zh-TW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</a:rPr>
            </a:br>
            <a:r>
              <a:rPr lang="en-US" altLang="zh-TW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</a:rPr>
              <a:t>2017</a:t>
            </a: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</a:rPr>
              <a:t> </a:t>
            </a: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群益</a:t>
            </a:r>
            <a:r>
              <a:rPr lang="zh-TW" altLang="en-US" sz="46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金鼎</a:t>
            </a: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證券 </a:t>
            </a:r>
            <a:r>
              <a:rPr lang="en-US" altLang="zh-TW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產學合作暑期實習計畫</a:t>
            </a:r>
            <a:br>
              <a:rPr lang="zh-TW" altLang="en-US" sz="46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sz="4600" b="1" dirty="0" smtClean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en-US" altLang="zh-TW" sz="2400" dirty="0" smtClean="0">
                <a:latin typeface="Baskerville Old Face" panose="02020602080505020303" pitchFamily="18" charset="0"/>
              </a:rPr>
              <a:t>2017.03</a:t>
            </a:r>
          </a:p>
          <a:p>
            <a:endParaRPr lang="zh-TW" altLang="en-US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503238" y="3897052"/>
            <a:ext cx="78486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7107" name="Picture 7" descr="簡報封面200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5F4FA"/>
              </a:clrFrom>
              <a:clrTo>
                <a:srgbClr val="F5F4FA">
                  <a:alpha val="0"/>
                </a:srgbClr>
              </a:clrTo>
            </a:clrChange>
          </a:blip>
          <a:srcRect l="21649" t="42638" r="21649" b="42639"/>
          <a:stretch>
            <a:fillRect/>
          </a:stretch>
        </p:blipFill>
        <p:spPr bwMode="auto">
          <a:xfrm>
            <a:off x="5256076" y="5733256"/>
            <a:ext cx="3730625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群組 22"/>
          <p:cNvGrpSpPr/>
          <p:nvPr/>
        </p:nvGrpSpPr>
        <p:grpSpPr>
          <a:xfrm>
            <a:off x="519739" y="2950087"/>
            <a:ext cx="4723426" cy="2243110"/>
            <a:chOff x="1212838" y="3217874"/>
            <a:chExt cx="4389387" cy="2342363"/>
          </a:xfrm>
        </p:grpSpPr>
        <p:sp>
          <p:nvSpPr>
            <p:cNvPr id="24" name="矩形 23"/>
            <p:cNvSpPr/>
            <p:nvPr/>
          </p:nvSpPr>
          <p:spPr>
            <a:xfrm>
              <a:off x="1858088" y="5142423"/>
              <a:ext cx="3034014" cy="4178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16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 </a:t>
              </a:r>
              <a:r>
                <a:rPr lang="zh-TW" altLang="en-US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歡迎</a:t>
              </a:r>
              <a:r>
                <a:rPr lang="zh-TW" altLang="zh-TW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各</a:t>
              </a:r>
              <a:r>
                <a:rPr lang="zh-TW" altLang="en-US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位未來</a:t>
              </a:r>
              <a:r>
                <a:rPr lang="zh-TW" altLang="zh-TW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菁英</a:t>
              </a:r>
              <a:r>
                <a:rPr lang="zh-TW" altLang="en-US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加入</a:t>
              </a:r>
              <a:r>
                <a:rPr lang="en-US" altLang="zh-TW" sz="2000" b="1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!!</a:t>
              </a:r>
              <a:endParaRPr lang="zh-TW" altLang="zh-TW" sz="2000" b="1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212838" y="3706816"/>
              <a:ext cx="4389387" cy="118916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TW" altLang="en-US" sz="3600" b="1" dirty="0">
                  <a:solidFill>
                    <a:srgbClr val="C0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培訓</a:t>
              </a:r>
              <a:r>
                <a:rPr lang="zh-TW" altLang="zh-TW" sz="3200" b="1" dirty="0" smtClean="0">
                  <a:solidFill>
                    <a:schemeClr val="tx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全方位理財經紀人</a:t>
              </a:r>
              <a:endParaRPr lang="en-US" altLang="zh-TW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r"/>
              <a:r>
                <a:rPr lang="zh-TW" altLang="en-US" sz="3200" b="1" dirty="0" smtClean="0">
                  <a:solidFill>
                    <a:schemeClr val="tx2"/>
                  </a:solidFill>
                  <a:latin typeface="標楷體" panose="03000509000000000000" pitchFamily="65" charset="-120"/>
                  <a:ea typeface="標楷體" panose="03000509000000000000" pitchFamily="65" charset="-120"/>
                </a:rPr>
                <a:t>晉身未來投資銀行家</a:t>
              </a:r>
              <a:endParaRPr lang="en-US" altLang="zh-TW" sz="3200" b="1" dirty="0" smtClean="0">
                <a:solidFill>
                  <a:schemeClr val="tx2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cxnSp>
          <p:nvCxnSpPr>
            <p:cNvPr id="27" name="直線接點 26"/>
            <p:cNvCxnSpPr/>
            <p:nvPr/>
          </p:nvCxnSpPr>
          <p:spPr>
            <a:xfrm>
              <a:off x="1403648" y="4259541"/>
              <a:ext cx="3631403" cy="12078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群組 27"/>
            <p:cNvGrpSpPr/>
            <p:nvPr/>
          </p:nvGrpSpPr>
          <p:grpSpPr>
            <a:xfrm>
              <a:off x="1403648" y="3217874"/>
              <a:ext cx="3640928" cy="352489"/>
              <a:chOff x="1291381" y="3217874"/>
              <a:chExt cx="3640928" cy="352489"/>
            </a:xfrm>
          </p:grpSpPr>
          <p:cxnSp>
            <p:nvCxnSpPr>
              <p:cNvPr id="29" name="直線接點 28"/>
              <p:cNvCxnSpPr/>
              <p:nvPr/>
            </p:nvCxnSpPr>
            <p:spPr>
              <a:xfrm>
                <a:off x="1291381" y="3372872"/>
                <a:ext cx="3640928" cy="24156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梯形 29"/>
              <p:cNvSpPr/>
              <p:nvPr/>
            </p:nvSpPr>
            <p:spPr>
              <a:xfrm>
                <a:off x="1574953" y="3217874"/>
                <a:ext cx="3096344" cy="352489"/>
              </a:xfrm>
              <a:prstGeom prst="trapezoid">
                <a:avLst>
                  <a:gd name="adj" fmla="val 0"/>
                </a:avLst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b="1" dirty="0" smtClean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最強金融團隊精心培訓</a:t>
                </a:r>
                <a:endParaRPr lang="zh-TW" altLang="en-US" sz="2000" b="1" dirty="0">
                  <a:solidFill>
                    <a:schemeClr val="bg1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p:grpSp>
      </p:grpSp>
      <p:pic>
        <p:nvPicPr>
          <p:cNvPr id="35" name="圖片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165" y="2060848"/>
            <a:ext cx="3052134" cy="3996444"/>
          </a:xfrm>
          <a:prstGeom prst="rect">
            <a:avLst/>
          </a:prstGeom>
        </p:spPr>
      </p:pic>
      <p:sp>
        <p:nvSpPr>
          <p:cNvPr id="36" name="矩形 35"/>
          <p:cNvSpPr/>
          <p:nvPr/>
        </p:nvSpPr>
        <p:spPr>
          <a:xfrm>
            <a:off x="662703" y="980727"/>
            <a:ext cx="76325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b="1" dirty="0" smtClean="0">
                <a:solidFill>
                  <a:srgbClr val="F808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選對起點，你會飛得更遠</a:t>
            </a:r>
            <a:r>
              <a:rPr lang="en-US" altLang="zh-TW" b="1" dirty="0" smtClean="0">
                <a:solidFill>
                  <a:srgbClr val="F808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  <a:p>
            <a:r>
              <a:rPr lang="zh-TW" altLang="en-US" b="1" dirty="0" smtClean="0">
                <a:solidFill>
                  <a:srgbClr val="F808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群益金鼎證劵是你最棒的起跑點</a:t>
            </a:r>
            <a:r>
              <a:rPr lang="en-US" altLang="zh-TW" b="1" dirty="0" smtClean="0">
                <a:solidFill>
                  <a:srgbClr val="F808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</p:txBody>
      </p:sp>
      <p:sp>
        <p:nvSpPr>
          <p:cNvPr id="12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3851275" y="6473825"/>
            <a:ext cx="2133600" cy="268288"/>
          </a:xfrm>
        </p:spPr>
        <p:txBody>
          <a:bodyPr/>
          <a:lstStyle/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9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082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3851275" y="6473825"/>
            <a:ext cx="2133600" cy="268288"/>
          </a:xfrm>
        </p:spPr>
        <p:txBody>
          <a:bodyPr/>
          <a:lstStyle/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1</a:t>
            </a:fld>
            <a:endParaRPr lang="en-US" altLang="zh-TW" sz="1400" dirty="0"/>
          </a:p>
        </p:txBody>
      </p:sp>
      <p:sp>
        <p:nvSpPr>
          <p:cNvPr id="138" name="標題 1"/>
          <p:cNvSpPr txBox="1">
            <a:spLocks/>
          </p:cNvSpPr>
          <p:nvPr/>
        </p:nvSpPr>
        <p:spPr>
          <a:xfrm>
            <a:off x="1005110" y="152636"/>
            <a:ext cx="7345363" cy="504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群益金鼎證券業務與經紀通路</a:t>
            </a:r>
          </a:p>
        </p:txBody>
      </p:sp>
      <p:grpSp>
        <p:nvGrpSpPr>
          <p:cNvPr id="139" name="Group 182"/>
          <p:cNvGrpSpPr>
            <a:grpSpLocks/>
          </p:cNvGrpSpPr>
          <p:nvPr/>
        </p:nvGrpSpPr>
        <p:grpSpPr bwMode="auto">
          <a:xfrm>
            <a:off x="727900" y="1378456"/>
            <a:ext cx="7588516" cy="4882222"/>
            <a:chOff x="479" y="1575"/>
            <a:chExt cx="4442" cy="2618"/>
          </a:xfrm>
        </p:grpSpPr>
        <p:sp>
          <p:nvSpPr>
            <p:cNvPr id="140" name="Rectangle 6"/>
            <p:cNvSpPr>
              <a:spLocks noChangeArrowheads="1"/>
            </p:cNvSpPr>
            <p:nvPr/>
          </p:nvSpPr>
          <p:spPr bwMode="auto">
            <a:xfrm>
              <a:off x="479" y="1783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海內外債券</a:t>
              </a:r>
              <a:endParaRPr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3" name="Rectangle 7"/>
            <p:cNvSpPr>
              <a:spLocks noChangeArrowheads="1"/>
            </p:cNvSpPr>
            <p:nvPr/>
          </p:nvSpPr>
          <p:spPr bwMode="auto">
            <a:xfrm>
              <a:off x="479" y="2217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衍生性商品</a:t>
              </a:r>
              <a:endParaRPr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4" name="Rectangle 8"/>
            <p:cNvSpPr>
              <a:spLocks noChangeArrowheads="1"/>
            </p:cNvSpPr>
            <p:nvPr/>
          </p:nvSpPr>
          <p:spPr bwMode="auto">
            <a:xfrm>
              <a:off x="479" y="2684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CN" altLang="en-US" sz="16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經紀</a:t>
              </a:r>
              <a:endParaRPr lang="zh-TW" altLang="en-US" sz="16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5" name="Rectangle 10"/>
            <p:cNvSpPr>
              <a:spLocks noChangeArrowheads="1"/>
            </p:cNvSpPr>
            <p:nvPr/>
          </p:nvSpPr>
          <p:spPr bwMode="auto">
            <a:xfrm>
              <a:off x="479" y="2451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理財產品</a:t>
              </a:r>
            </a:p>
          </p:txBody>
        </p:sp>
        <p:sp>
          <p:nvSpPr>
            <p:cNvPr id="146" name="Rectangle 11"/>
            <p:cNvSpPr>
              <a:spLocks noChangeArrowheads="1"/>
            </p:cNvSpPr>
            <p:nvPr/>
          </p:nvSpPr>
          <p:spPr bwMode="auto">
            <a:xfrm>
              <a:off x="479" y="3137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海內外基金</a:t>
              </a:r>
              <a:endParaRPr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7" name="Rectangle 12"/>
            <p:cNvSpPr>
              <a:spLocks noChangeArrowheads="1"/>
            </p:cNvSpPr>
            <p:nvPr/>
          </p:nvSpPr>
          <p:spPr bwMode="auto">
            <a:xfrm>
              <a:off x="479" y="2910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CN" altLang="en-US" sz="160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期貨</a:t>
              </a:r>
              <a:endParaRPr lang="zh-TW" altLang="en-US" sz="16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8" name="Freeform 46"/>
            <p:cNvSpPr>
              <a:spLocks noChangeAspect="1"/>
            </p:cNvSpPr>
            <p:nvPr/>
          </p:nvSpPr>
          <p:spPr bwMode="auto">
            <a:xfrm>
              <a:off x="4894" y="2197"/>
              <a:ext cx="27" cy="26"/>
            </a:xfrm>
            <a:custGeom>
              <a:avLst/>
              <a:gdLst>
                <a:gd name="T0" fmla="*/ 2 w 56"/>
                <a:gd name="T1" fmla="*/ 3 h 50"/>
                <a:gd name="T2" fmla="*/ 5 w 56"/>
                <a:gd name="T3" fmla="*/ 5 h 50"/>
                <a:gd name="T4" fmla="*/ 10 w 56"/>
                <a:gd name="T5" fmla="*/ 5 h 50"/>
                <a:gd name="T6" fmla="*/ 14 w 56"/>
                <a:gd name="T7" fmla="*/ 8 h 50"/>
                <a:gd name="T8" fmla="*/ 19 w 56"/>
                <a:gd name="T9" fmla="*/ 8 h 50"/>
                <a:gd name="T10" fmla="*/ 24 w 56"/>
                <a:gd name="T11" fmla="*/ 10 h 50"/>
                <a:gd name="T12" fmla="*/ 31 w 56"/>
                <a:gd name="T13" fmla="*/ 8 h 50"/>
                <a:gd name="T14" fmla="*/ 36 w 56"/>
                <a:gd name="T15" fmla="*/ 8 h 50"/>
                <a:gd name="T16" fmla="*/ 38 w 56"/>
                <a:gd name="T17" fmla="*/ 10 h 50"/>
                <a:gd name="T18" fmla="*/ 44 w 56"/>
                <a:gd name="T19" fmla="*/ 19 h 50"/>
                <a:gd name="T20" fmla="*/ 54 w 56"/>
                <a:gd name="T21" fmla="*/ 34 h 50"/>
                <a:gd name="T22" fmla="*/ 54 w 56"/>
                <a:gd name="T23" fmla="*/ 38 h 50"/>
                <a:gd name="T24" fmla="*/ 56 w 56"/>
                <a:gd name="T25" fmla="*/ 46 h 50"/>
                <a:gd name="T26" fmla="*/ 51 w 56"/>
                <a:gd name="T27" fmla="*/ 50 h 50"/>
                <a:gd name="T28" fmla="*/ 46 w 56"/>
                <a:gd name="T29" fmla="*/ 48 h 50"/>
                <a:gd name="T30" fmla="*/ 46 w 56"/>
                <a:gd name="T31" fmla="*/ 41 h 50"/>
                <a:gd name="T32" fmla="*/ 44 w 56"/>
                <a:gd name="T33" fmla="*/ 34 h 50"/>
                <a:gd name="T34" fmla="*/ 42 w 56"/>
                <a:gd name="T35" fmla="*/ 29 h 50"/>
                <a:gd name="T36" fmla="*/ 33 w 56"/>
                <a:gd name="T37" fmla="*/ 24 h 50"/>
                <a:gd name="T38" fmla="*/ 24 w 56"/>
                <a:gd name="T39" fmla="*/ 17 h 50"/>
                <a:gd name="T40" fmla="*/ 17 w 56"/>
                <a:gd name="T41" fmla="*/ 15 h 50"/>
                <a:gd name="T42" fmla="*/ 7 w 56"/>
                <a:gd name="T43" fmla="*/ 10 h 50"/>
                <a:gd name="T44" fmla="*/ 0 w 56"/>
                <a:gd name="T45" fmla="*/ 5 h 50"/>
                <a:gd name="T46" fmla="*/ 0 w 56"/>
                <a:gd name="T47" fmla="*/ 0 h 50"/>
                <a:gd name="T48" fmla="*/ 2 w 56"/>
                <a:gd name="T49" fmla="*/ 3 h 5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"/>
                <a:gd name="T76" fmla="*/ 0 h 50"/>
                <a:gd name="T77" fmla="*/ 56 w 56"/>
                <a:gd name="T78" fmla="*/ 50 h 5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" h="50">
                  <a:moveTo>
                    <a:pt x="2" y="3"/>
                  </a:moveTo>
                  <a:lnTo>
                    <a:pt x="5" y="5"/>
                  </a:lnTo>
                  <a:lnTo>
                    <a:pt x="10" y="5"/>
                  </a:lnTo>
                  <a:lnTo>
                    <a:pt x="14" y="8"/>
                  </a:lnTo>
                  <a:lnTo>
                    <a:pt x="19" y="8"/>
                  </a:lnTo>
                  <a:lnTo>
                    <a:pt x="24" y="10"/>
                  </a:lnTo>
                  <a:lnTo>
                    <a:pt x="31" y="8"/>
                  </a:lnTo>
                  <a:lnTo>
                    <a:pt x="36" y="8"/>
                  </a:lnTo>
                  <a:lnTo>
                    <a:pt x="38" y="10"/>
                  </a:lnTo>
                  <a:lnTo>
                    <a:pt x="44" y="19"/>
                  </a:lnTo>
                  <a:lnTo>
                    <a:pt x="54" y="34"/>
                  </a:lnTo>
                  <a:lnTo>
                    <a:pt x="54" y="38"/>
                  </a:lnTo>
                  <a:lnTo>
                    <a:pt x="56" y="46"/>
                  </a:lnTo>
                  <a:lnTo>
                    <a:pt x="51" y="50"/>
                  </a:lnTo>
                  <a:lnTo>
                    <a:pt x="46" y="48"/>
                  </a:lnTo>
                  <a:lnTo>
                    <a:pt x="46" y="41"/>
                  </a:lnTo>
                  <a:lnTo>
                    <a:pt x="44" y="34"/>
                  </a:lnTo>
                  <a:lnTo>
                    <a:pt x="42" y="29"/>
                  </a:lnTo>
                  <a:lnTo>
                    <a:pt x="33" y="24"/>
                  </a:lnTo>
                  <a:lnTo>
                    <a:pt x="24" y="17"/>
                  </a:lnTo>
                  <a:lnTo>
                    <a:pt x="17" y="15"/>
                  </a:lnTo>
                  <a:lnTo>
                    <a:pt x="7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gradFill rotWithShape="1">
              <a:gsLst>
                <a:gs pos="0">
                  <a:srgbClr val="000099">
                    <a:gamma/>
                    <a:shade val="46275"/>
                    <a:invGamma/>
                  </a:srgbClr>
                </a:gs>
                <a:gs pos="100000">
                  <a:srgbClr val="000099">
                    <a:alpha val="10001"/>
                  </a:srgbClr>
                </a:gs>
              </a:gsLst>
              <a:lin ang="5400000" scaled="1"/>
            </a:gra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9" name="Rectangle 13"/>
            <p:cNvSpPr>
              <a:spLocks noChangeArrowheads="1"/>
            </p:cNvSpPr>
            <p:nvPr/>
          </p:nvSpPr>
          <p:spPr bwMode="auto">
            <a:xfrm>
              <a:off x="479" y="3366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保險</a:t>
              </a:r>
              <a:endParaRPr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0" name="Freeform 88"/>
            <p:cNvSpPr>
              <a:spLocks/>
            </p:cNvSpPr>
            <p:nvPr/>
          </p:nvSpPr>
          <p:spPr bwMode="auto">
            <a:xfrm>
              <a:off x="4320" y="1934"/>
              <a:ext cx="13" cy="1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30" y="1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20" y="10"/>
                </a:cxn>
                <a:cxn ang="0">
                  <a:pos x="10" y="10"/>
                </a:cxn>
                <a:cxn ang="0">
                  <a:pos x="10" y="21"/>
                </a:cxn>
                <a:cxn ang="0">
                  <a:pos x="0" y="30"/>
                </a:cxn>
              </a:cxnLst>
              <a:rect l="0" t="0" r="r" b="b"/>
              <a:pathLst>
                <a:path w="30" h="30">
                  <a:moveTo>
                    <a:pt x="0" y="30"/>
                  </a:moveTo>
                  <a:lnTo>
                    <a:pt x="30" y="1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10" y="21"/>
                  </a:lnTo>
                  <a:lnTo>
                    <a:pt x="0" y="3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1" name="Freeform 89"/>
            <p:cNvSpPr>
              <a:spLocks/>
            </p:cNvSpPr>
            <p:nvPr/>
          </p:nvSpPr>
          <p:spPr bwMode="auto">
            <a:xfrm>
              <a:off x="4320" y="1934"/>
              <a:ext cx="13" cy="17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30" y="1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20" y="10"/>
                </a:cxn>
                <a:cxn ang="0">
                  <a:pos x="10" y="10"/>
                </a:cxn>
                <a:cxn ang="0">
                  <a:pos x="10" y="21"/>
                </a:cxn>
                <a:cxn ang="0">
                  <a:pos x="0" y="30"/>
                </a:cxn>
              </a:cxnLst>
              <a:rect l="0" t="0" r="r" b="b"/>
              <a:pathLst>
                <a:path w="30" h="30">
                  <a:moveTo>
                    <a:pt x="0" y="30"/>
                  </a:moveTo>
                  <a:lnTo>
                    <a:pt x="30" y="1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10" y="21"/>
                  </a:lnTo>
                  <a:lnTo>
                    <a:pt x="0" y="3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4" name="Oval 548"/>
            <p:cNvSpPr>
              <a:spLocks noChangeAspect="1" noChangeArrowheads="1"/>
            </p:cNvSpPr>
            <p:nvPr/>
          </p:nvSpPr>
          <p:spPr bwMode="auto">
            <a:xfrm>
              <a:off x="1749" y="1575"/>
              <a:ext cx="2331" cy="2273"/>
            </a:xfrm>
            <a:prstGeom prst="ellipse">
              <a:avLst/>
            </a:prstGeom>
            <a:noFill/>
            <a:ln w="22225">
              <a:solidFill>
                <a:srgbClr val="FF66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5" name="Freeform 496"/>
            <p:cNvSpPr>
              <a:spLocks/>
            </p:cNvSpPr>
            <p:nvPr/>
          </p:nvSpPr>
          <p:spPr bwMode="auto">
            <a:xfrm>
              <a:off x="2454" y="3551"/>
              <a:ext cx="10" cy="8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0" y="38"/>
                </a:cxn>
                <a:cxn ang="0">
                  <a:pos x="34" y="33"/>
                </a:cxn>
                <a:cxn ang="0">
                  <a:pos x="29" y="0"/>
                </a:cxn>
                <a:cxn ang="0">
                  <a:pos x="7" y="10"/>
                </a:cxn>
                <a:cxn ang="0">
                  <a:pos x="7" y="12"/>
                </a:cxn>
              </a:cxnLst>
              <a:rect l="0" t="0" r="r" b="b"/>
              <a:pathLst>
                <a:path w="34" h="38">
                  <a:moveTo>
                    <a:pt x="7" y="12"/>
                  </a:moveTo>
                  <a:lnTo>
                    <a:pt x="0" y="38"/>
                  </a:lnTo>
                  <a:lnTo>
                    <a:pt x="34" y="33"/>
                  </a:lnTo>
                  <a:lnTo>
                    <a:pt x="29" y="0"/>
                  </a:lnTo>
                  <a:lnTo>
                    <a:pt x="7" y="10"/>
                  </a:lnTo>
                  <a:lnTo>
                    <a:pt x="7" y="1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6" name="Freeform 497"/>
            <p:cNvSpPr>
              <a:spLocks/>
            </p:cNvSpPr>
            <p:nvPr/>
          </p:nvSpPr>
          <p:spPr bwMode="auto">
            <a:xfrm>
              <a:off x="2454" y="3551"/>
              <a:ext cx="10" cy="8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0" y="38"/>
                </a:cxn>
                <a:cxn ang="0">
                  <a:pos x="34" y="33"/>
                </a:cxn>
                <a:cxn ang="0">
                  <a:pos x="29" y="0"/>
                </a:cxn>
                <a:cxn ang="0">
                  <a:pos x="7" y="10"/>
                </a:cxn>
                <a:cxn ang="0">
                  <a:pos x="7" y="12"/>
                </a:cxn>
              </a:cxnLst>
              <a:rect l="0" t="0" r="r" b="b"/>
              <a:pathLst>
                <a:path w="34" h="38">
                  <a:moveTo>
                    <a:pt x="7" y="12"/>
                  </a:moveTo>
                  <a:lnTo>
                    <a:pt x="0" y="38"/>
                  </a:lnTo>
                  <a:lnTo>
                    <a:pt x="34" y="33"/>
                  </a:lnTo>
                  <a:lnTo>
                    <a:pt x="29" y="0"/>
                  </a:lnTo>
                  <a:lnTo>
                    <a:pt x="7" y="10"/>
                  </a:lnTo>
                  <a:lnTo>
                    <a:pt x="7" y="12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7" name="Freeform 498"/>
            <p:cNvSpPr>
              <a:spLocks/>
            </p:cNvSpPr>
            <p:nvPr/>
          </p:nvSpPr>
          <p:spPr bwMode="auto">
            <a:xfrm>
              <a:off x="2461" y="3565"/>
              <a:ext cx="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0"/>
                </a:cxn>
                <a:cxn ang="0">
                  <a:pos x="32" y="42"/>
                </a:cxn>
                <a:cxn ang="0">
                  <a:pos x="0" y="0"/>
                </a:cxn>
              </a:cxnLst>
              <a:rect l="0" t="0" r="r" b="b"/>
              <a:pathLst>
                <a:path w="32" h="42">
                  <a:moveTo>
                    <a:pt x="0" y="0"/>
                  </a:moveTo>
                  <a:lnTo>
                    <a:pt x="5" y="40"/>
                  </a:lnTo>
                  <a:lnTo>
                    <a:pt x="32" y="4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58" name="Freeform 499"/>
            <p:cNvSpPr>
              <a:spLocks/>
            </p:cNvSpPr>
            <p:nvPr/>
          </p:nvSpPr>
          <p:spPr bwMode="auto">
            <a:xfrm>
              <a:off x="2461" y="3565"/>
              <a:ext cx="9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0"/>
                </a:cxn>
                <a:cxn ang="0">
                  <a:pos x="32" y="42"/>
                </a:cxn>
                <a:cxn ang="0">
                  <a:pos x="0" y="0"/>
                </a:cxn>
              </a:cxnLst>
              <a:rect l="0" t="0" r="r" b="b"/>
              <a:pathLst>
                <a:path w="32" h="42">
                  <a:moveTo>
                    <a:pt x="0" y="0"/>
                  </a:moveTo>
                  <a:lnTo>
                    <a:pt x="5" y="40"/>
                  </a:lnTo>
                  <a:lnTo>
                    <a:pt x="32" y="42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1" name="Freeform 524"/>
            <p:cNvSpPr>
              <a:spLocks/>
            </p:cNvSpPr>
            <p:nvPr/>
          </p:nvSpPr>
          <p:spPr bwMode="auto">
            <a:xfrm>
              <a:off x="2469" y="3594"/>
              <a:ext cx="6" cy="4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17" y="4"/>
                </a:cxn>
                <a:cxn ang="0">
                  <a:pos x="19" y="7"/>
                </a:cxn>
                <a:cxn ang="0">
                  <a:pos x="19" y="11"/>
                </a:cxn>
                <a:cxn ang="0">
                  <a:pos x="19" y="19"/>
                </a:cxn>
                <a:cxn ang="0">
                  <a:pos x="15" y="19"/>
                </a:cxn>
                <a:cxn ang="0">
                  <a:pos x="10" y="19"/>
                </a:cxn>
                <a:cxn ang="0">
                  <a:pos x="3" y="14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5" y="2"/>
                </a:cxn>
                <a:cxn ang="0">
                  <a:pos x="12" y="0"/>
                </a:cxn>
                <a:cxn ang="0">
                  <a:pos x="15" y="2"/>
                </a:cxn>
              </a:cxnLst>
              <a:rect l="0" t="0" r="r" b="b"/>
              <a:pathLst>
                <a:path w="19" h="19">
                  <a:moveTo>
                    <a:pt x="15" y="2"/>
                  </a:moveTo>
                  <a:lnTo>
                    <a:pt x="17" y="4"/>
                  </a:lnTo>
                  <a:lnTo>
                    <a:pt x="19" y="7"/>
                  </a:lnTo>
                  <a:lnTo>
                    <a:pt x="19" y="11"/>
                  </a:lnTo>
                  <a:lnTo>
                    <a:pt x="19" y="19"/>
                  </a:lnTo>
                  <a:lnTo>
                    <a:pt x="15" y="19"/>
                  </a:lnTo>
                  <a:lnTo>
                    <a:pt x="10" y="19"/>
                  </a:lnTo>
                  <a:lnTo>
                    <a:pt x="3" y="14"/>
                  </a:lnTo>
                  <a:lnTo>
                    <a:pt x="0" y="9"/>
                  </a:lnTo>
                  <a:lnTo>
                    <a:pt x="0" y="7"/>
                  </a:lnTo>
                  <a:lnTo>
                    <a:pt x="5" y="2"/>
                  </a:lnTo>
                  <a:lnTo>
                    <a:pt x="12" y="0"/>
                  </a:lnTo>
                  <a:lnTo>
                    <a:pt x="15" y="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4" name="Freeform 525"/>
            <p:cNvSpPr>
              <a:spLocks/>
            </p:cNvSpPr>
            <p:nvPr/>
          </p:nvSpPr>
          <p:spPr bwMode="auto">
            <a:xfrm>
              <a:off x="2469" y="3594"/>
              <a:ext cx="6" cy="4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17" y="4"/>
                </a:cxn>
                <a:cxn ang="0">
                  <a:pos x="19" y="7"/>
                </a:cxn>
                <a:cxn ang="0">
                  <a:pos x="19" y="11"/>
                </a:cxn>
                <a:cxn ang="0">
                  <a:pos x="19" y="19"/>
                </a:cxn>
                <a:cxn ang="0">
                  <a:pos x="15" y="19"/>
                </a:cxn>
                <a:cxn ang="0">
                  <a:pos x="10" y="19"/>
                </a:cxn>
                <a:cxn ang="0">
                  <a:pos x="3" y="14"/>
                </a:cxn>
                <a:cxn ang="0">
                  <a:pos x="0" y="9"/>
                </a:cxn>
                <a:cxn ang="0">
                  <a:pos x="0" y="7"/>
                </a:cxn>
                <a:cxn ang="0">
                  <a:pos x="5" y="2"/>
                </a:cxn>
                <a:cxn ang="0">
                  <a:pos x="12" y="0"/>
                </a:cxn>
                <a:cxn ang="0">
                  <a:pos x="15" y="2"/>
                </a:cxn>
              </a:cxnLst>
              <a:rect l="0" t="0" r="r" b="b"/>
              <a:pathLst>
                <a:path w="19" h="19">
                  <a:moveTo>
                    <a:pt x="15" y="2"/>
                  </a:moveTo>
                  <a:lnTo>
                    <a:pt x="17" y="4"/>
                  </a:lnTo>
                  <a:lnTo>
                    <a:pt x="19" y="7"/>
                  </a:lnTo>
                  <a:lnTo>
                    <a:pt x="19" y="11"/>
                  </a:lnTo>
                  <a:lnTo>
                    <a:pt x="19" y="19"/>
                  </a:lnTo>
                  <a:lnTo>
                    <a:pt x="15" y="19"/>
                  </a:lnTo>
                  <a:lnTo>
                    <a:pt x="10" y="19"/>
                  </a:lnTo>
                  <a:lnTo>
                    <a:pt x="3" y="14"/>
                  </a:lnTo>
                  <a:lnTo>
                    <a:pt x="0" y="9"/>
                  </a:lnTo>
                  <a:lnTo>
                    <a:pt x="0" y="7"/>
                  </a:lnTo>
                  <a:lnTo>
                    <a:pt x="5" y="2"/>
                  </a:lnTo>
                  <a:lnTo>
                    <a:pt x="12" y="0"/>
                  </a:lnTo>
                  <a:lnTo>
                    <a:pt x="15" y="2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5" name="Freeform 42"/>
            <p:cNvSpPr>
              <a:spLocks/>
            </p:cNvSpPr>
            <p:nvPr/>
          </p:nvSpPr>
          <p:spPr bwMode="auto">
            <a:xfrm>
              <a:off x="4254" y="3754"/>
              <a:ext cx="14" cy="15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0" y="38"/>
                </a:cxn>
                <a:cxn ang="0">
                  <a:pos x="34" y="33"/>
                </a:cxn>
                <a:cxn ang="0">
                  <a:pos x="29" y="0"/>
                </a:cxn>
                <a:cxn ang="0">
                  <a:pos x="7" y="10"/>
                </a:cxn>
                <a:cxn ang="0">
                  <a:pos x="7" y="12"/>
                </a:cxn>
              </a:cxnLst>
              <a:rect l="0" t="0" r="r" b="b"/>
              <a:pathLst>
                <a:path w="34" h="38">
                  <a:moveTo>
                    <a:pt x="7" y="12"/>
                  </a:moveTo>
                  <a:lnTo>
                    <a:pt x="0" y="38"/>
                  </a:lnTo>
                  <a:lnTo>
                    <a:pt x="34" y="33"/>
                  </a:lnTo>
                  <a:lnTo>
                    <a:pt x="29" y="0"/>
                  </a:lnTo>
                  <a:lnTo>
                    <a:pt x="7" y="10"/>
                  </a:lnTo>
                  <a:lnTo>
                    <a:pt x="7" y="1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6" name="Freeform 43"/>
            <p:cNvSpPr>
              <a:spLocks/>
            </p:cNvSpPr>
            <p:nvPr/>
          </p:nvSpPr>
          <p:spPr bwMode="auto">
            <a:xfrm>
              <a:off x="4254" y="3754"/>
              <a:ext cx="14" cy="15"/>
            </a:xfrm>
            <a:custGeom>
              <a:avLst/>
              <a:gdLst/>
              <a:ahLst/>
              <a:cxnLst>
                <a:cxn ang="0">
                  <a:pos x="7" y="12"/>
                </a:cxn>
                <a:cxn ang="0">
                  <a:pos x="0" y="38"/>
                </a:cxn>
                <a:cxn ang="0">
                  <a:pos x="34" y="33"/>
                </a:cxn>
                <a:cxn ang="0">
                  <a:pos x="29" y="0"/>
                </a:cxn>
                <a:cxn ang="0">
                  <a:pos x="7" y="10"/>
                </a:cxn>
                <a:cxn ang="0">
                  <a:pos x="7" y="12"/>
                </a:cxn>
              </a:cxnLst>
              <a:rect l="0" t="0" r="r" b="b"/>
              <a:pathLst>
                <a:path w="34" h="38">
                  <a:moveTo>
                    <a:pt x="7" y="12"/>
                  </a:moveTo>
                  <a:lnTo>
                    <a:pt x="0" y="38"/>
                  </a:lnTo>
                  <a:lnTo>
                    <a:pt x="34" y="33"/>
                  </a:lnTo>
                  <a:lnTo>
                    <a:pt x="29" y="0"/>
                  </a:lnTo>
                  <a:lnTo>
                    <a:pt x="7" y="10"/>
                  </a:lnTo>
                  <a:lnTo>
                    <a:pt x="7" y="12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7" name="Freeform 44"/>
            <p:cNvSpPr>
              <a:spLocks/>
            </p:cNvSpPr>
            <p:nvPr/>
          </p:nvSpPr>
          <p:spPr bwMode="auto">
            <a:xfrm>
              <a:off x="4266" y="3776"/>
              <a:ext cx="1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0"/>
                </a:cxn>
                <a:cxn ang="0">
                  <a:pos x="32" y="42"/>
                </a:cxn>
                <a:cxn ang="0">
                  <a:pos x="0" y="0"/>
                </a:cxn>
              </a:cxnLst>
              <a:rect l="0" t="0" r="r" b="b"/>
              <a:pathLst>
                <a:path w="32" h="42">
                  <a:moveTo>
                    <a:pt x="0" y="0"/>
                  </a:moveTo>
                  <a:lnTo>
                    <a:pt x="5" y="40"/>
                  </a:lnTo>
                  <a:lnTo>
                    <a:pt x="32" y="4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8" name="Freeform 45"/>
            <p:cNvSpPr>
              <a:spLocks/>
            </p:cNvSpPr>
            <p:nvPr/>
          </p:nvSpPr>
          <p:spPr bwMode="auto">
            <a:xfrm>
              <a:off x="4266" y="3776"/>
              <a:ext cx="13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40"/>
                </a:cxn>
                <a:cxn ang="0">
                  <a:pos x="32" y="42"/>
                </a:cxn>
                <a:cxn ang="0">
                  <a:pos x="0" y="0"/>
                </a:cxn>
              </a:cxnLst>
              <a:rect l="0" t="0" r="r" b="b"/>
              <a:pathLst>
                <a:path w="32" h="42">
                  <a:moveTo>
                    <a:pt x="0" y="0"/>
                  </a:moveTo>
                  <a:lnTo>
                    <a:pt x="5" y="40"/>
                  </a:lnTo>
                  <a:lnTo>
                    <a:pt x="32" y="42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69" name="Freeform 47"/>
            <p:cNvSpPr>
              <a:spLocks/>
            </p:cNvSpPr>
            <p:nvPr/>
          </p:nvSpPr>
          <p:spPr bwMode="auto">
            <a:xfrm>
              <a:off x="4086" y="3570"/>
              <a:ext cx="36" cy="1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8"/>
                </a:cxn>
                <a:cxn ang="0">
                  <a:pos x="14" y="42"/>
                </a:cxn>
                <a:cxn ang="0">
                  <a:pos x="70" y="56"/>
                </a:cxn>
                <a:cxn ang="0">
                  <a:pos x="94" y="44"/>
                </a:cxn>
                <a:cxn ang="0">
                  <a:pos x="59" y="16"/>
                </a:cxn>
                <a:cxn ang="0">
                  <a:pos x="10" y="0"/>
                </a:cxn>
              </a:cxnLst>
              <a:rect l="0" t="0" r="r" b="b"/>
              <a:pathLst>
                <a:path w="94" h="56">
                  <a:moveTo>
                    <a:pt x="10" y="0"/>
                  </a:moveTo>
                  <a:lnTo>
                    <a:pt x="0" y="18"/>
                  </a:lnTo>
                  <a:lnTo>
                    <a:pt x="14" y="42"/>
                  </a:lnTo>
                  <a:lnTo>
                    <a:pt x="70" y="56"/>
                  </a:lnTo>
                  <a:lnTo>
                    <a:pt x="94" y="44"/>
                  </a:lnTo>
                  <a:lnTo>
                    <a:pt x="59" y="16"/>
                  </a:lnTo>
                  <a:lnTo>
                    <a:pt x="1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0" name="Freeform 48"/>
            <p:cNvSpPr>
              <a:spLocks/>
            </p:cNvSpPr>
            <p:nvPr/>
          </p:nvSpPr>
          <p:spPr bwMode="auto">
            <a:xfrm>
              <a:off x="4086" y="3570"/>
              <a:ext cx="36" cy="19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8"/>
                </a:cxn>
                <a:cxn ang="0">
                  <a:pos x="14" y="42"/>
                </a:cxn>
                <a:cxn ang="0">
                  <a:pos x="70" y="56"/>
                </a:cxn>
                <a:cxn ang="0">
                  <a:pos x="94" y="44"/>
                </a:cxn>
                <a:cxn ang="0">
                  <a:pos x="59" y="16"/>
                </a:cxn>
                <a:cxn ang="0">
                  <a:pos x="10" y="0"/>
                </a:cxn>
              </a:cxnLst>
              <a:rect l="0" t="0" r="r" b="b"/>
              <a:pathLst>
                <a:path w="94" h="56">
                  <a:moveTo>
                    <a:pt x="10" y="0"/>
                  </a:moveTo>
                  <a:lnTo>
                    <a:pt x="0" y="18"/>
                  </a:lnTo>
                  <a:lnTo>
                    <a:pt x="14" y="42"/>
                  </a:lnTo>
                  <a:lnTo>
                    <a:pt x="70" y="56"/>
                  </a:lnTo>
                  <a:lnTo>
                    <a:pt x="94" y="44"/>
                  </a:lnTo>
                  <a:lnTo>
                    <a:pt x="59" y="16"/>
                  </a:lnTo>
                  <a:lnTo>
                    <a:pt x="1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1" name="Freeform 49"/>
            <p:cNvSpPr>
              <a:spLocks/>
            </p:cNvSpPr>
            <p:nvPr/>
          </p:nvSpPr>
          <p:spPr bwMode="auto">
            <a:xfrm>
              <a:off x="4134" y="3600"/>
              <a:ext cx="25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39"/>
                </a:cxn>
                <a:cxn ang="0">
                  <a:pos x="65" y="51"/>
                </a:cxn>
                <a:cxn ang="0">
                  <a:pos x="48" y="20"/>
                </a:cxn>
                <a:cxn ang="0">
                  <a:pos x="0" y="0"/>
                </a:cxn>
              </a:cxnLst>
              <a:rect l="0" t="0" r="r" b="b"/>
              <a:pathLst>
                <a:path w="65" h="51">
                  <a:moveTo>
                    <a:pt x="0" y="0"/>
                  </a:moveTo>
                  <a:lnTo>
                    <a:pt x="29" y="39"/>
                  </a:lnTo>
                  <a:lnTo>
                    <a:pt x="65" y="51"/>
                  </a:lnTo>
                  <a:lnTo>
                    <a:pt x="48" y="2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2" name="Freeform 50"/>
            <p:cNvSpPr>
              <a:spLocks/>
            </p:cNvSpPr>
            <p:nvPr/>
          </p:nvSpPr>
          <p:spPr bwMode="auto">
            <a:xfrm>
              <a:off x="4134" y="3600"/>
              <a:ext cx="25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39"/>
                </a:cxn>
                <a:cxn ang="0">
                  <a:pos x="65" y="51"/>
                </a:cxn>
                <a:cxn ang="0">
                  <a:pos x="48" y="20"/>
                </a:cxn>
                <a:cxn ang="0">
                  <a:pos x="0" y="0"/>
                </a:cxn>
              </a:cxnLst>
              <a:rect l="0" t="0" r="r" b="b"/>
              <a:pathLst>
                <a:path w="65" h="51">
                  <a:moveTo>
                    <a:pt x="0" y="0"/>
                  </a:moveTo>
                  <a:lnTo>
                    <a:pt x="29" y="39"/>
                  </a:lnTo>
                  <a:lnTo>
                    <a:pt x="65" y="51"/>
                  </a:lnTo>
                  <a:lnTo>
                    <a:pt x="48" y="20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79" name="Freeform 51"/>
            <p:cNvSpPr>
              <a:spLocks/>
            </p:cNvSpPr>
            <p:nvPr/>
          </p:nvSpPr>
          <p:spPr bwMode="auto">
            <a:xfrm>
              <a:off x="4128" y="3552"/>
              <a:ext cx="18" cy="3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8"/>
                </a:cxn>
                <a:cxn ang="0">
                  <a:pos x="13" y="19"/>
                </a:cxn>
                <a:cxn ang="0">
                  <a:pos x="16" y="27"/>
                </a:cxn>
                <a:cxn ang="0">
                  <a:pos x="16" y="34"/>
                </a:cxn>
                <a:cxn ang="0">
                  <a:pos x="23" y="41"/>
                </a:cxn>
                <a:cxn ang="0">
                  <a:pos x="30" y="53"/>
                </a:cxn>
                <a:cxn ang="0">
                  <a:pos x="32" y="63"/>
                </a:cxn>
                <a:cxn ang="0">
                  <a:pos x="30" y="66"/>
                </a:cxn>
                <a:cxn ang="0">
                  <a:pos x="30" y="73"/>
                </a:cxn>
                <a:cxn ang="0">
                  <a:pos x="37" y="75"/>
                </a:cxn>
                <a:cxn ang="0">
                  <a:pos x="42" y="75"/>
                </a:cxn>
                <a:cxn ang="0">
                  <a:pos x="47" y="82"/>
                </a:cxn>
                <a:cxn ang="0">
                  <a:pos x="47" y="92"/>
                </a:cxn>
                <a:cxn ang="0">
                  <a:pos x="47" y="94"/>
                </a:cxn>
                <a:cxn ang="0">
                  <a:pos x="44" y="89"/>
                </a:cxn>
                <a:cxn ang="0">
                  <a:pos x="32" y="85"/>
                </a:cxn>
                <a:cxn ang="0">
                  <a:pos x="28" y="78"/>
                </a:cxn>
                <a:cxn ang="0">
                  <a:pos x="16" y="63"/>
                </a:cxn>
                <a:cxn ang="0">
                  <a:pos x="8" y="43"/>
                </a:cxn>
                <a:cxn ang="0">
                  <a:pos x="3" y="29"/>
                </a:cxn>
                <a:cxn ang="0">
                  <a:pos x="0" y="15"/>
                </a:cxn>
                <a:cxn ang="0">
                  <a:pos x="0" y="8"/>
                </a:cxn>
                <a:cxn ang="0">
                  <a:pos x="0" y="5"/>
                </a:cxn>
              </a:cxnLst>
              <a:rect l="0" t="0" r="r" b="b"/>
              <a:pathLst>
                <a:path w="47" h="94">
                  <a:moveTo>
                    <a:pt x="0" y="5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8" y="8"/>
                  </a:lnTo>
                  <a:lnTo>
                    <a:pt x="13" y="19"/>
                  </a:lnTo>
                  <a:lnTo>
                    <a:pt x="16" y="27"/>
                  </a:lnTo>
                  <a:lnTo>
                    <a:pt x="16" y="34"/>
                  </a:lnTo>
                  <a:lnTo>
                    <a:pt x="23" y="41"/>
                  </a:lnTo>
                  <a:lnTo>
                    <a:pt x="30" y="53"/>
                  </a:lnTo>
                  <a:lnTo>
                    <a:pt x="32" y="63"/>
                  </a:lnTo>
                  <a:lnTo>
                    <a:pt x="30" y="66"/>
                  </a:lnTo>
                  <a:lnTo>
                    <a:pt x="30" y="73"/>
                  </a:lnTo>
                  <a:lnTo>
                    <a:pt x="37" y="75"/>
                  </a:lnTo>
                  <a:lnTo>
                    <a:pt x="42" y="75"/>
                  </a:lnTo>
                  <a:lnTo>
                    <a:pt x="47" y="82"/>
                  </a:lnTo>
                  <a:lnTo>
                    <a:pt x="47" y="92"/>
                  </a:lnTo>
                  <a:lnTo>
                    <a:pt x="47" y="94"/>
                  </a:lnTo>
                  <a:lnTo>
                    <a:pt x="44" y="89"/>
                  </a:lnTo>
                  <a:lnTo>
                    <a:pt x="32" y="85"/>
                  </a:lnTo>
                  <a:lnTo>
                    <a:pt x="28" y="78"/>
                  </a:lnTo>
                  <a:lnTo>
                    <a:pt x="16" y="63"/>
                  </a:lnTo>
                  <a:lnTo>
                    <a:pt x="8" y="43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8"/>
                  </a:lnTo>
                  <a:lnTo>
                    <a:pt x="0" y="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0" name="Freeform 52"/>
            <p:cNvSpPr>
              <a:spLocks/>
            </p:cNvSpPr>
            <p:nvPr/>
          </p:nvSpPr>
          <p:spPr bwMode="auto">
            <a:xfrm>
              <a:off x="4128" y="3552"/>
              <a:ext cx="18" cy="3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8"/>
                </a:cxn>
                <a:cxn ang="0">
                  <a:pos x="13" y="19"/>
                </a:cxn>
                <a:cxn ang="0">
                  <a:pos x="16" y="27"/>
                </a:cxn>
                <a:cxn ang="0">
                  <a:pos x="16" y="34"/>
                </a:cxn>
                <a:cxn ang="0">
                  <a:pos x="23" y="41"/>
                </a:cxn>
                <a:cxn ang="0">
                  <a:pos x="30" y="53"/>
                </a:cxn>
                <a:cxn ang="0">
                  <a:pos x="32" y="63"/>
                </a:cxn>
                <a:cxn ang="0">
                  <a:pos x="30" y="66"/>
                </a:cxn>
                <a:cxn ang="0">
                  <a:pos x="30" y="73"/>
                </a:cxn>
                <a:cxn ang="0">
                  <a:pos x="37" y="75"/>
                </a:cxn>
                <a:cxn ang="0">
                  <a:pos x="42" y="75"/>
                </a:cxn>
                <a:cxn ang="0">
                  <a:pos x="47" y="82"/>
                </a:cxn>
                <a:cxn ang="0">
                  <a:pos x="47" y="92"/>
                </a:cxn>
                <a:cxn ang="0">
                  <a:pos x="47" y="94"/>
                </a:cxn>
                <a:cxn ang="0">
                  <a:pos x="44" y="89"/>
                </a:cxn>
                <a:cxn ang="0">
                  <a:pos x="32" y="85"/>
                </a:cxn>
                <a:cxn ang="0">
                  <a:pos x="28" y="78"/>
                </a:cxn>
                <a:cxn ang="0">
                  <a:pos x="16" y="63"/>
                </a:cxn>
                <a:cxn ang="0">
                  <a:pos x="8" y="43"/>
                </a:cxn>
                <a:cxn ang="0">
                  <a:pos x="3" y="29"/>
                </a:cxn>
                <a:cxn ang="0">
                  <a:pos x="0" y="15"/>
                </a:cxn>
                <a:cxn ang="0">
                  <a:pos x="0" y="8"/>
                </a:cxn>
                <a:cxn ang="0">
                  <a:pos x="0" y="5"/>
                </a:cxn>
              </a:cxnLst>
              <a:rect l="0" t="0" r="r" b="b"/>
              <a:pathLst>
                <a:path w="47" h="94">
                  <a:moveTo>
                    <a:pt x="0" y="5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8" y="8"/>
                  </a:lnTo>
                  <a:lnTo>
                    <a:pt x="13" y="19"/>
                  </a:lnTo>
                  <a:lnTo>
                    <a:pt x="16" y="27"/>
                  </a:lnTo>
                  <a:lnTo>
                    <a:pt x="16" y="34"/>
                  </a:lnTo>
                  <a:lnTo>
                    <a:pt x="23" y="41"/>
                  </a:lnTo>
                  <a:lnTo>
                    <a:pt x="30" y="53"/>
                  </a:lnTo>
                  <a:lnTo>
                    <a:pt x="32" y="63"/>
                  </a:lnTo>
                  <a:lnTo>
                    <a:pt x="30" y="66"/>
                  </a:lnTo>
                  <a:lnTo>
                    <a:pt x="30" y="73"/>
                  </a:lnTo>
                  <a:lnTo>
                    <a:pt x="37" y="75"/>
                  </a:lnTo>
                  <a:lnTo>
                    <a:pt x="42" y="75"/>
                  </a:lnTo>
                  <a:lnTo>
                    <a:pt x="47" y="82"/>
                  </a:lnTo>
                  <a:lnTo>
                    <a:pt x="47" y="92"/>
                  </a:lnTo>
                  <a:lnTo>
                    <a:pt x="47" y="94"/>
                  </a:lnTo>
                  <a:lnTo>
                    <a:pt x="44" y="89"/>
                  </a:lnTo>
                  <a:lnTo>
                    <a:pt x="32" y="85"/>
                  </a:lnTo>
                  <a:lnTo>
                    <a:pt x="28" y="78"/>
                  </a:lnTo>
                  <a:lnTo>
                    <a:pt x="16" y="63"/>
                  </a:lnTo>
                  <a:lnTo>
                    <a:pt x="8" y="43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8"/>
                  </a:lnTo>
                  <a:lnTo>
                    <a:pt x="0" y="5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4" name="Freeform 522"/>
            <p:cNvSpPr>
              <a:spLocks/>
            </p:cNvSpPr>
            <p:nvPr/>
          </p:nvSpPr>
          <p:spPr bwMode="auto">
            <a:xfrm>
              <a:off x="2159" y="3583"/>
              <a:ext cx="24" cy="1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5" y="5"/>
                </a:cxn>
                <a:cxn ang="0">
                  <a:pos x="10" y="5"/>
                </a:cxn>
                <a:cxn ang="0">
                  <a:pos x="14" y="8"/>
                </a:cxn>
                <a:cxn ang="0">
                  <a:pos x="19" y="8"/>
                </a:cxn>
                <a:cxn ang="0">
                  <a:pos x="24" y="10"/>
                </a:cxn>
                <a:cxn ang="0">
                  <a:pos x="31" y="8"/>
                </a:cxn>
                <a:cxn ang="0">
                  <a:pos x="36" y="8"/>
                </a:cxn>
                <a:cxn ang="0">
                  <a:pos x="38" y="10"/>
                </a:cxn>
                <a:cxn ang="0">
                  <a:pos x="44" y="19"/>
                </a:cxn>
                <a:cxn ang="0">
                  <a:pos x="54" y="34"/>
                </a:cxn>
                <a:cxn ang="0">
                  <a:pos x="54" y="38"/>
                </a:cxn>
                <a:cxn ang="0">
                  <a:pos x="56" y="46"/>
                </a:cxn>
                <a:cxn ang="0">
                  <a:pos x="51" y="50"/>
                </a:cxn>
                <a:cxn ang="0">
                  <a:pos x="46" y="48"/>
                </a:cxn>
                <a:cxn ang="0">
                  <a:pos x="46" y="41"/>
                </a:cxn>
                <a:cxn ang="0">
                  <a:pos x="44" y="34"/>
                </a:cxn>
                <a:cxn ang="0">
                  <a:pos x="42" y="29"/>
                </a:cxn>
                <a:cxn ang="0">
                  <a:pos x="33" y="24"/>
                </a:cxn>
                <a:cxn ang="0">
                  <a:pos x="24" y="17"/>
                </a:cxn>
                <a:cxn ang="0">
                  <a:pos x="17" y="15"/>
                </a:cxn>
                <a:cxn ang="0">
                  <a:pos x="7" y="10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2" y="3"/>
                </a:cxn>
              </a:cxnLst>
              <a:rect l="0" t="0" r="r" b="b"/>
              <a:pathLst>
                <a:path w="56" h="50">
                  <a:moveTo>
                    <a:pt x="2" y="3"/>
                  </a:moveTo>
                  <a:lnTo>
                    <a:pt x="5" y="5"/>
                  </a:lnTo>
                  <a:lnTo>
                    <a:pt x="10" y="5"/>
                  </a:lnTo>
                  <a:lnTo>
                    <a:pt x="14" y="8"/>
                  </a:lnTo>
                  <a:lnTo>
                    <a:pt x="19" y="8"/>
                  </a:lnTo>
                  <a:lnTo>
                    <a:pt x="24" y="10"/>
                  </a:lnTo>
                  <a:lnTo>
                    <a:pt x="31" y="8"/>
                  </a:lnTo>
                  <a:lnTo>
                    <a:pt x="36" y="8"/>
                  </a:lnTo>
                  <a:lnTo>
                    <a:pt x="38" y="10"/>
                  </a:lnTo>
                  <a:lnTo>
                    <a:pt x="44" y="19"/>
                  </a:lnTo>
                  <a:lnTo>
                    <a:pt x="54" y="34"/>
                  </a:lnTo>
                  <a:lnTo>
                    <a:pt x="54" y="38"/>
                  </a:lnTo>
                  <a:lnTo>
                    <a:pt x="56" y="46"/>
                  </a:lnTo>
                  <a:lnTo>
                    <a:pt x="51" y="50"/>
                  </a:lnTo>
                  <a:lnTo>
                    <a:pt x="46" y="48"/>
                  </a:lnTo>
                  <a:lnTo>
                    <a:pt x="46" y="41"/>
                  </a:lnTo>
                  <a:lnTo>
                    <a:pt x="44" y="34"/>
                  </a:lnTo>
                  <a:lnTo>
                    <a:pt x="42" y="29"/>
                  </a:lnTo>
                  <a:lnTo>
                    <a:pt x="33" y="24"/>
                  </a:lnTo>
                  <a:lnTo>
                    <a:pt x="24" y="17"/>
                  </a:lnTo>
                  <a:lnTo>
                    <a:pt x="17" y="15"/>
                  </a:lnTo>
                  <a:lnTo>
                    <a:pt x="7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5" name="Freeform 523"/>
            <p:cNvSpPr>
              <a:spLocks/>
            </p:cNvSpPr>
            <p:nvPr/>
          </p:nvSpPr>
          <p:spPr bwMode="auto">
            <a:xfrm>
              <a:off x="2159" y="3583"/>
              <a:ext cx="24" cy="1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5" y="5"/>
                </a:cxn>
                <a:cxn ang="0">
                  <a:pos x="10" y="5"/>
                </a:cxn>
                <a:cxn ang="0">
                  <a:pos x="14" y="8"/>
                </a:cxn>
                <a:cxn ang="0">
                  <a:pos x="19" y="8"/>
                </a:cxn>
                <a:cxn ang="0">
                  <a:pos x="24" y="10"/>
                </a:cxn>
                <a:cxn ang="0">
                  <a:pos x="31" y="8"/>
                </a:cxn>
                <a:cxn ang="0">
                  <a:pos x="36" y="8"/>
                </a:cxn>
                <a:cxn ang="0">
                  <a:pos x="38" y="10"/>
                </a:cxn>
                <a:cxn ang="0">
                  <a:pos x="44" y="19"/>
                </a:cxn>
                <a:cxn ang="0">
                  <a:pos x="54" y="34"/>
                </a:cxn>
                <a:cxn ang="0">
                  <a:pos x="54" y="38"/>
                </a:cxn>
                <a:cxn ang="0">
                  <a:pos x="56" y="46"/>
                </a:cxn>
                <a:cxn ang="0">
                  <a:pos x="51" y="50"/>
                </a:cxn>
                <a:cxn ang="0">
                  <a:pos x="46" y="48"/>
                </a:cxn>
                <a:cxn ang="0">
                  <a:pos x="46" y="41"/>
                </a:cxn>
                <a:cxn ang="0">
                  <a:pos x="44" y="34"/>
                </a:cxn>
                <a:cxn ang="0">
                  <a:pos x="42" y="29"/>
                </a:cxn>
                <a:cxn ang="0">
                  <a:pos x="33" y="24"/>
                </a:cxn>
                <a:cxn ang="0">
                  <a:pos x="24" y="17"/>
                </a:cxn>
                <a:cxn ang="0">
                  <a:pos x="17" y="15"/>
                </a:cxn>
                <a:cxn ang="0">
                  <a:pos x="7" y="10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2" y="3"/>
                </a:cxn>
              </a:cxnLst>
              <a:rect l="0" t="0" r="r" b="b"/>
              <a:pathLst>
                <a:path w="56" h="50">
                  <a:moveTo>
                    <a:pt x="2" y="3"/>
                  </a:moveTo>
                  <a:lnTo>
                    <a:pt x="5" y="5"/>
                  </a:lnTo>
                  <a:lnTo>
                    <a:pt x="10" y="5"/>
                  </a:lnTo>
                  <a:lnTo>
                    <a:pt x="14" y="8"/>
                  </a:lnTo>
                  <a:lnTo>
                    <a:pt x="19" y="8"/>
                  </a:lnTo>
                  <a:lnTo>
                    <a:pt x="24" y="10"/>
                  </a:lnTo>
                  <a:lnTo>
                    <a:pt x="31" y="8"/>
                  </a:lnTo>
                  <a:lnTo>
                    <a:pt x="36" y="8"/>
                  </a:lnTo>
                  <a:lnTo>
                    <a:pt x="38" y="10"/>
                  </a:lnTo>
                  <a:lnTo>
                    <a:pt x="44" y="19"/>
                  </a:lnTo>
                  <a:lnTo>
                    <a:pt x="54" y="34"/>
                  </a:lnTo>
                  <a:lnTo>
                    <a:pt x="54" y="38"/>
                  </a:lnTo>
                  <a:lnTo>
                    <a:pt x="56" y="46"/>
                  </a:lnTo>
                  <a:lnTo>
                    <a:pt x="51" y="50"/>
                  </a:lnTo>
                  <a:lnTo>
                    <a:pt x="46" y="48"/>
                  </a:lnTo>
                  <a:lnTo>
                    <a:pt x="46" y="41"/>
                  </a:lnTo>
                  <a:lnTo>
                    <a:pt x="44" y="34"/>
                  </a:lnTo>
                  <a:lnTo>
                    <a:pt x="42" y="29"/>
                  </a:lnTo>
                  <a:lnTo>
                    <a:pt x="33" y="24"/>
                  </a:lnTo>
                  <a:lnTo>
                    <a:pt x="24" y="17"/>
                  </a:lnTo>
                  <a:lnTo>
                    <a:pt x="17" y="15"/>
                  </a:lnTo>
                  <a:lnTo>
                    <a:pt x="7" y="10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3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8" name="Freeform 57"/>
            <p:cNvSpPr>
              <a:spLocks/>
            </p:cNvSpPr>
            <p:nvPr/>
          </p:nvSpPr>
          <p:spPr bwMode="auto">
            <a:xfrm>
              <a:off x="2510" y="2659"/>
              <a:ext cx="27" cy="27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59" y="68"/>
                </a:cxn>
                <a:cxn ang="0">
                  <a:pos x="69" y="49"/>
                </a:cxn>
                <a:cxn ang="0">
                  <a:pos x="59" y="40"/>
                </a:cxn>
                <a:cxn ang="0">
                  <a:pos x="59" y="21"/>
                </a:cxn>
                <a:cxn ang="0">
                  <a:pos x="49" y="0"/>
                </a:cxn>
                <a:cxn ang="0">
                  <a:pos x="9" y="21"/>
                </a:cxn>
                <a:cxn ang="0">
                  <a:pos x="0" y="68"/>
                </a:cxn>
              </a:cxnLst>
              <a:rect l="0" t="0" r="r" b="b"/>
              <a:pathLst>
                <a:path w="69" h="68">
                  <a:moveTo>
                    <a:pt x="0" y="68"/>
                  </a:moveTo>
                  <a:lnTo>
                    <a:pt x="59" y="68"/>
                  </a:lnTo>
                  <a:lnTo>
                    <a:pt x="69" y="49"/>
                  </a:lnTo>
                  <a:lnTo>
                    <a:pt x="59" y="40"/>
                  </a:lnTo>
                  <a:lnTo>
                    <a:pt x="59" y="21"/>
                  </a:lnTo>
                  <a:lnTo>
                    <a:pt x="49" y="0"/>
                  </a:lnTo>
                  <a:lnTo>
                    <a:pt x="9" y="21"/>
                  </a:lnTo>
                  <a:lnTo>
                    <a:pt x="0" y="6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89" name="Freeform 58"/>
            <p:cNvSpPr>
              <a:spLocks noChangeAspect="1"/>
            </p:cNvSpPr>
            <p:nvPr/>
          </p:nvSpPr>
          <p:spPr bwMode="auto">
            <a:xfrm>
              <a:off x="2510" y="2659"/>
              <a:ext cx="27" cy="27"/>
            </a:xfrm>
            <a:custGeom>
              <a:avLst/>
              <a:gdLst>
                <a:gd name="T0" fmla="*/ 0 w 69"/>
                <a:gd name="T1" fmla="*/ 24 h 68"/>
                <a:gd name="T2" fmla="*/ 21 w 69"/>
                <a:gd name="T3" fmla="*/ 24 h 68"/>
                <a:gd name="T4" fmla="*/ 24 w 69"/>
                <a:gd name="T5" fmla="*/ 17 h 68"/>
                <a:gd name="T6" fmla="*/ 21 w 69"/>
                <a:gd name="T7" fmla="*/ 14 h 68"/>
                <a:gd name="T8" fmla="*/ 21 w 69"/>
                <a:gd name="T9" fmla="*/ 7 h 68"/>
                <a:gd name="T10" fmla="*/ 17 w 69"/>
                <a:gd name="T11" fmla="*/ 0 h 68"/>
                <a:gd name="T12" fmla="*/ 3 w 69"/>
                <a:gd name="T13" fmla="*/ 7 h 68"/>
                <a:gd name="T14" fmla="*/ 0 w 69"/>
                <a:gd name="T15" fmla="*/ 24 h 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68"/>
                <a:gd name="T26" fmla="*/ 69 w 69"/>
                <a:gd name="T27" fmla="*/ 68 h 6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68">
                  <a:moveTo>
                    <a:pt x="0" y="68"/>
                  </a:moveTo>
                  <a:lnTo>
                    <a:pt x="59" y="68"/>
                  </a:lnTo>
                  <a:lnTo>
                    <a:pt x="69" y="49"/>
                  </a:lnTo>
                  <a:lnTo>
                    <a:pt x="59" y="40"/>
                  </a:lnTo>
                  <a:lnTo>
                    <a:pt x="59" y="21"/>
                  </a:lnTo>
                  <a:lnTo>
                    <a:pt x="49" y="0"/>
                  </a:lnTo>
                  <a:lnTo>
                    <a:pt x="9" y="21"/>
                  </a:lnTo>
                  <a:lnTo>
                    <a:pt x="0" y="68"/>
                  </a:lnTo>
                </a:path>
              </a:pathLst>
            </a:custGeom>
            <a:solidFill>
              <a:srgbClr val="C0C0C0">
                <a:alpha val="10196"/>
              </a:srgb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0" name="Freeform 60"/>
            <p:cNvSpPr>
              <a:spLocks noChangeAspect="1"/>
            </p:cNvSpPr>
            <p:nvPr/>
          </p:nvSpPr>
          <p:spPr bwMode="auto">
            <a:xfrm>
              <a:off x="2533" y="2655"/>
              <a:ext cx="86" cy="42"/>
            </a:xfrm>
            <a:custGeom>
              <a:avLst/>
              <a:gdLst>
                <a:gd name="T0" fmla="*/ 67 w 220"/>
                <a:gd name="T1" fmla="*/ 10 h 107"/>
                <a:gd name="T2" fmla="*/ 63 w 220"/>
                <a:gd name="T3" fmla="*/ 7 h 107"/>
                <a:gd name="T4" fmla="*/ 39 w 220"/>
                <a:gd name="T5" fmla="*/ 3 h 107"/>
                <a:gd name="T6" fmla="*/ 35 w 220"/>
                <a:gd name="T7" fmla="*/ 0 h 107"/>
                <a:gd name="T8" fmla="*/ 28 w 220"/>
                <a:gd name="T9" fmla="*/ 0 h 107"/>
                <a:gd name="T10" fmla="*/ 21 w 220"/>
                <a:gd name="T11" fmla="*/ 0 h 107"/>
                <a:gd name="T12" fmla="*/ 4 w 220"/>
                <a:gd name="T13" fmla="*/ 20 h 107"/>
                <a:gd name="T14" fmla="*/ 0 w 220"/>
                <a:gd name="T15" fmla="*/ 27 h 107"/>
                <a:gd name="T16" fmla="*/ 4 w 220"/>
                <a:gd name="T17" fmla="*/ 34 h 107"/>
                <a:gd name="T18" fmla="*/ 10 w 220"/>
                <a:gd name="T19" fmla="*/ 34 h 107"/>
                <a:gd name="T20" fmla="*/ 21 w 220"/>
                <a:gd name="T21" fmla="*/ 37 h 107"/>
                <a:gd name="T22" fmla="*/ 39 w 220"/>
                <a:gd name="T23" fmla="*/ 34 h 107"/>
                <a:gd name="T24" fmla="*/ 53 w 220"/>
                <a:gd name="T25" fmla="*/ 34 h 107"/>
                <a:gd name="T26" fmla="*/ 67 w 220"/>
                <a:gd name="T27" fmla="*/ 34 h 107"/>
                <a:gd name="T28" fmla="*/ 74 w 220"/>
                <a:gd name="T29" fmla="*/ 34 h 107"/>
                <a:gd name="T30" fmla="*/ 77 w 220"/>
                <a:gd name="T31" fmla="*/ 24 h 107"/>
                <a:gd name="T32" fmla="*/ 74 w 220"/>
                <a:gd name="T33" fmla="*/ 20 h 107"/>
                <a:gd name="T34" fmla="*/ 67 w 220"/>
                <a:gd name="T35" fmla="*/ 17 h 107"/>
                <a:gd name="T36" fmla="*/ 67 w 220"/>
                <a:gd name="T37" fmla="*/ 10 h 10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20"/>
                <a:gd name="T58" fmla="*/ 0 h 107"/>
                <a:gd name="T59" fmla="*/ 220 w 220"/>
                <a:gd name="T60" fmla="*/ 107 h 10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20" h="107">
                  <a:moveTo>
                    <a:pt x="190" y="30"/>
                  </a:moveTo>
                  <a:lnTo>
                    <a:pt x="180" y="20"/>
                  </a:lnTo>
                  <a:lnTo>
                    <a:pt x="110" y="9"/>
                  </a:lnTo>
                  <a:lnTo>
                    <a:pt x="100" y="0"/>
                  </a:lnTo>
                  <a:lnTo>
                    <a:pt x="80" y="0"/>
                  </a:lnTo>
                  <a:lnTo>
                    <a:pt x="60" y="0"/>
                  </a:lnTo>
                  <a:lnTo>
                    <a:pt x="10" y="58"/>
                  </a:lnTo>
                  <a:lnTo>
                    <a:pt x="0" y="77"/>
                  </a:lnTo>
                  <a:lnTo>
                    <a:pt x="10" y="97"/>
                  </a:lnTo>
                  <a:lnTo>
                    <a:pt x="30" y="97"/>
                  </a:lnTo>
                  <a:lnTo>
                    <a:pt x="60" y="107"/>
                  </a:lnTo>
                  <a:lnTo>
                    <a:pt x="110" y="97"/>
                  </a:lnTo>
                  <a:lnTo>
                    <a:pt x="150" y="97"/>
                  </a:lnTo>
                  <a:lnTo>
                    <a:pt x="190" y="97"/>
                  </a:lnTo>
                  <a:lnTo>
                    <a:pt x="210" y="97"/>
                  </a:lnTo>
                  <a:lnTo>
                    <a:pt x="220" y="68"/>
                  </a:lnTo>
                  <a:lnTo>
                    <a:pt x="210" y="58"/>
                  </a:lnTo>
                  <a:lnTo>
                    <a:pt x="190" y="49"/>
                  </a:lnTo>
                  <a:lnTo>
                    <a:pt x="190" y="30"/>
                  </a:lnTo>
                </a:path>
              </a:pathLst>
            </a:custGeom>
            <a:solidFill>
              <a:srgbClr val="C0C0C0">
                <a:alpha val="10196"/>
              </a:srgbClr>
            </a:soli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1" name="Freeform 73"/>
            <p:cNvSpPr>
              <a:spLocks/>
            </p:cNvSpPr>
            <p:nvPr/>
          </p:nvSpPr>
          <p:spPr bwMode="auto">
            <a:xfrm>
              <a:off x="2632" y="3033"/>
              <a:ext cx="9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21" y="9"/>
                </a:cxn>
                <a:cxn ang="0">
                  <a:pos x="31" y="0"/>
                </a:cxn>
                <a:cxn ang="0">
                  <a:pos x="31" y="9"/>
                </a:cxn>
                <a:cxn ang="0">
                  <a:pos x="31" y="28"/>
                </a:cxn>
                <a:cxn ang="0">
                  <a:pos x="21" y="38"/>
                </a:cxn>
                <a:cxn ang="0">
                  <a:pos x="21" y="48"/>
                </a:cxn>
                <a:cxn ang="0">
                  <a:pos x="21" y="67"/>
                </a:cxn>
                <a:cxn ang="0">
                  <a:pos x="21" y="77"/>
                </a:cxn>
                <a:cxn ang="0">
                  <a:pos x="21" y="96"/>
                </a:cxn>
                <a:cxn ang="0">
                  <a:pos x="11" y="105"/>
                </a:cxn>
                <a:cxn ang="0">
                  <a:pos x="11" y="126"/>
                </a:cxn>
                <a:cxn ang="0">
                  <a:pos x="0" y="135"/>
                </a:cxn>
                <a:cxn ang="0">
                  <a:pos x="0" y="116"/>
                </a:cxn>
                <a:cxn ang="0">
                  <a:pos x="0" y="105"/>
                </a:cxn>
              </a:cxnLst>
              <a:rect l="0" t="0" r="r" b="b"/>
              <a:pathLst>
                <a:path w="31" h="135">
                  <a:moveTo>
                    <a:pt x="0" y="105"/>
                  </a:moveTo>
                  <a:lnTo>
                    <a:pt x="21" y="9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31" y="28"/>
                  </a:lnTo>
                  <a:lnTo>
                    <a:pt x="21" y="38"/>
                  </a:lnTo>
                  <a:lnTo>
                    <a:pt x="21" y="48"/>
                  </a:lnTo>
                  <a:lnTo>
                    <a:pt x="21" y="67"/>
                  </a:lnTo>
                  <a:lnTo>
                    <a:pt x="21" y="77"/>
                  </a:lnTo>
                  <a:lnTo>
                    <a:pt x="21" y="96"/>
                  </a:lnTo>
                  <a:lnTo>
                    <a:pt x="11" y="105"/>
                  </a:lnTo>
                  <a:lnTo>
                    <a:pt x="11" y="126"/>
                  </a:lnTo>
                  <a:lnTo>
                    <a:pt x="0" y="135"/>
                  </a:lnTo>
                  <a:lnTo>
                    <a:pt x="0" y="116"/>
                  </a:lnTo>
                  <a:lnTo>
                    <a:pt x="0" y="10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2" name="Freeform 74"/>
            <p:cNvSpPr>
              <a:spLocks/>
            </p:cNvSpPr>
            <p:nvPr/>
          </p:nvSpPr>
          <p:spPr bwMode="auto">
            <a:xfrm>
              <a:off x="2632" y="3033"/>
              <a:ext cx="9" cy="5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21" y="9"/>
                </a:cxn>
                <a:cxn ang="0">
                  <a:pos x="31" y="0"/>
                </a:cxn>
                <a:cxn ang="0">
                  <a:pos x="31" y="9"/>
                </a:cxn>
                <a:cxn ang="0">
                  <a:pos x="31" y="28"/>
                </a:cxn>
                <a:cxn ang="0">
                  <a:pos x="21" y="38"/>
                </a:cxn>
                <a:cxn ang="0">
                  <a:pos x="21" y="48"/>
                </a:cxn>
                <a:cxn ang="0">
                  <a:pos x="21" y="67"/>
                </a:cxn>
                <a:cxn ang="0">
                  <a:pos x="21" y="77"/>
                </a:cxn>
                <a:cxn ang="0">
                  <a:pos x="21" y="96"/>
                </a:cxn>
                <a:cxn ang="0">
                  <a:pos x="11" y="105"/>
                </a:cxn>
                <a:cxn ang="0">
                  <a:pos x="11" y="126"/>
                </a:cxn>
                <a:cxn ang="0">
                  <a:pos x="0" y="135"/>
                </a:cxn>
                <a:cxn ang="0">
                  <a:pos x="0" y="116"/>
                </a:cxn>
                <a:cxn ang="0">
                  <a:pos x="0" y="105"/>
                </a:cxn>
              </a:cxnLst>
              <a:rect l="0" t="0" r="r" b="b"/>
              <a:pathLst>
                <a:path w="31" h="135">
                  <a:moveTo>
                    <a:pt x="0" y="105"/>
                  </a:moveTo>
                  <a:lnTo>
                    <a:pt x="21" y="9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31" y="28"/>
                  </a:lnTo>
                  <a:lnTo>
                    <a:pt x="21" y="38"/>
                  </a:lnTo>
                  <a:lnTo>
                    <a:pt x="21" y="48"/>
                  </a:lnTo>
                  <a:lnTo>
                    <a:pt x="21" y="67"/>
                  </a:lnTo>
                  <a:lnTo>
                    <a:pt x="21" y="77"/>
                  </a:lnTo>
                  <a:lnTo>
                    <a:pt x="21" y="96"/>
                  </a:lnTo>
                  <a:lnTo>
                    <a:pt x="11" y="105"/>
                  </a:lnTo>
                  <a:lnTo>
                    <a:pt x="11" y="126"/>
                  </a:lnTo>
                  <a:lnTo>
                    <a:pt x="0" y="135"/>
                  </a:lnTo>
                  <a:lnTo>
                    <a:pt x="0" y="116"/>
                  </a:lnTo>
                  <a:lnTo>
                    <a:pt x="0" y="105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3" name="Freeform 75"/>
            <p:cNvSpPr>
              <a:spLocks/>
            </p:cNvSpPr>
            <p:nvPr/>
          </p:nvSpPr>
          <p:spPr bwMode="auto">
            <a:xfrm>
              <a:off x="2712" y="3294"/>
              <a:ext cx="19" cy="11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11" y="10"/>
                </a:cxn>
                <a:cxn ang="0">
                  <a:pos x="11" y="20"/>
                </a:cxn>
                <a:cxn ang="0">
                  <a:pos x="20" y="20"/>
                </a:cxn>
                <a:cxn ang="0">
                  <a:pos x="31" y="29"/>
                </a:cxn>
                <a:cxn ang="0">
                  <a:pos x="40" y="29"/>
                </a:cxn>
                <a:cxn ang="0">
                  <a:pos x="50" y="20"/>
                </a:cxn>
              </a:cxnLst>
              <a:rect l="0" t="0" r="r" b="b"/>
              <a:pathLst>
                <a:path w="50" h="29">
                  <a:moveTo>
                    <a:pt x="50" y="2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1" y="20"/>
                  </a:lnTo>
                  <a:lnTo>
                    <a:pt x="20" y="20"/>
                  </a:lnTo>
                  <a:lnTo>
                    <a:pt x="31" y="29"/>
                  </a:lnTo>
                  <a:lnTo>
                    <a:pt x="40" y="29"/>
                  </a:lnTo>
                  <a:lnTo>
                    <a:pt x="50" y="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4" name="Freeform 76"/>
            <p:cNvSpPr>
              <a:spLocks/>
            </p:cNvSpPr>
            <p:nvPr/>
          </p:nvSpPr>
          <p:spPr bwMode="auto">
            <a:xfrm>
              <a:off x="2712" y="3294"/>
              <a:ext cx="19" cy="11"/>
            </a:xfrm>
            <a:custGeom>
              <a:avLst/>
              <a:gdLst/>
              <a:ahLst/>
              <a:cxnLst>
                <a:cxn ang="0">
                  <a:pos x="50" y="20"/>
                </a:cxn>
                <a:cxn ang="0">
                  <a:pos x="11" y="0"/>
                </a:cxn>
                <a:cxn ang="0">
                  <a:pos x="0" y="10"/>
                </a:cxn>
                <a:cxn ang="0">
                  <a:pos x="11" y="10"/>
                </a:cxn>
                <a:cxn ang="0">
                  <a:pos x="11" y="20"/>
                </a:cxn>
                <a:cxn ang="0">
                  <a:pos x="20" y="20"/>
                </a:cxn>
                <a:cxn ang="0">
                  <a:pos x="31" y="29"/>
                </a:cxn>
                <a:cxn ang="0">
                  <a:pos x="40" y="29"/>
                </a:cxn>
                <a:cxn ang="0">
                  <a:pos x="50" y="20"/>
                </a:cxn>
              </a:cxnLst>
              <a:rect l="0" t="0" r="r" b="b"/>
              <a:pathLst>
                <a:path w="50" h="29">
                  <a:moveTo>
                    <a:pt x="50" y="20"/>
                  </a:moveTo>
                  <a:lnTo>
                    <a:pt x="11" y="0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1" y="20"/>
                  </a:lnTo>
                  <a:lnTo>
                    <a:pt x="20" y="20"/>
                  </a:lnTo>
                  <a:lnTo>
                    <a:pt x="31" y="29"/>
                  </a:lnTo>
                  <a:lnTo>
                    <a:pt x="40" y="29"/>
                  </a:lnTo>
                  <a:lnTo>
                    <a:pt x="50" y="2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5" name="Freeform 77"/>
            <p:cNvSpPr>
              <a:spLocks/>
            </p:cNvSpPr>
            <p:nvPr/>
          </p:nvSpPr>
          <p:spPr bwMode="auto">
            <a:xfrm>
              <a:off x="2752" y="3327"/>
              <a:ext cx="16" cy="2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0" y="48"/>
                </a:cxn>
                <a:cxn ang="0">
                  <a:pos x="40" y="28"/>
                </a:cxn>
                <a:cxn ang="0">
                  <a:pos x="11" y="0"/>
                </a:cxn>
                <a:cxn ang="0">
                  <a:pos x="0" y="9"/>
                </a:cxn>
              </a:cxnLst>
              <a:rect l="0" t="0" r="r" b="b"/>
              <a:pathLst>
                <a:path w="40" h="48">
                  <a:moveTo>
                    <a:pt x="0" y="9"/>
                  </a:moveTo>
                  <a:lnTo>
                    <a:pt x="40" y="48"/>
                  </a:lnTo>
                  <a:lnTo>
                    <a:pt x="40" y="28"/>
                  </a:lnTo>
                  <a:lnTo>
                    <a:pt x="11" y="0"/>
                  </a:lnTo>
                  <a:lnTo>
                    <a:pt x="0" y="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6" name="Freeform 78"/>
            <p:cNvSpPr>
              <a:spLocks/>
            </p:cNvSpPr>
            <p:nvPr/>
          </p:nvSpPr>
          <p:spPr bwMode="auto">
            <a:xfrm>
              <a:off x="2752" y="3327"/>
              <a:ext cx="16" cy="2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40" y="48"/>
                </a:cxn>
                <a:cxn ang="0">
                  <a:pos x="40" y="28"/>
                </a:cxn>
                <a:cxn ang="0">
                  <a:pos x="11" y="0"/>
                </a:cxn>
                <a:cxn ang="0">
                  <a:pos x="0" y="9"/>
                </a:cxn>
              </a:cxnLst>
              <a:rect l="0" t="0" r="r" b="b"/>
              <a:pathLst>
                <a:path w="40" h="48">
                  <a:moveTo>
                    <a:pt x="0" y="9"/>
                  </a:moveTo>
                  <a:lnTo>
                    <a:pt x="40" y="48"/>
                  </a:lnTo>
                  <a:lnTo>
                    <a:pt x="40" y="28"/>
                  </a:lnTo>
                  <a:lnTo>
                    <a:pt x="11" y="0"/>
                  </a:lnTo>
                  <a:lnTo>
                    <a:pt x="0" y="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7" name="Freeform 79"/>
            <p:cNvSpPr>
              <a:spLocks/>
            </p:cNvSpPr>
            <p:nvPr/>
          </p:nvSpPr>
          <p:spPr bwMode="auto">
            <a:xfrm>
              <a:off x="2787" y="3384"/>
              <a:ext cx="21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9"/>
                </a:cxn>
                <a:cxn ang="0">
                  <a:pos x="29" y="58"/>
                </a:cxn>
                <a:cxn ang="0">
                  <a:pos x="50" y="48"/>
                </a:cxn>
                <a:cxn ang="0">
                  <a:pos x="19" y="0"/>
                </a:cxn>
                <a:cxn ang="0">
                  <a:pos x="0" y="9"/>
                </a:cxn>
              </a:cxnLst>
              <a:rect l="0" t="0" r="r" b="b"/>
              <a:pathLst>
                <a:path w="50" h="58">
                  <a:moveTo>
                    <a:pt x="0" y="9"/>
                  </a:moveTo>
                  <a:lnTo>
                    <a:pt x="9" y="39"/>
                  </a:lnTo>
                  <a:lnTo>
                    <a:pt x="29" y="58"/>
                  </a:lnTo>
                  <a:lnTo>
                    <a:pt x="50" y="48"/>
                  </a:lnTo>
                  <a:lnTo>
                    <a:pt x="19" y="0"/>
                  </a:lnTo>
                  <a:lnTo>
                    <a:pt x="0" y="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8" name="Freeform 80"/>
            <p:cNvSpPr>
              <a:spLocks/>
            </p:cNvSpPr>
            <p:nvPr/>
          </p:nvSpPr>
          <p:spPr bwMode="auto">
            <a:xfrm>
              <a:off x="2787" y="3384"/>
              <a:ext cx="21" cy="25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9" y="39"/>
                </a:cxn>
                <a:cxn ang="0">
                  <a:pos x="29" y="58"/>
                </a:cxn>
                <a:cxn ang="0">
                  <a:pos x="50" y="48"/>
                </a:cxn>
                <a:cxn ang="0">
                  <a:pos x="19" y="0"/>
                </a:cxn>
                <a:cxn ang="0">
                  <a:pos x="0" y="9"/>
                </a:cxn>
              </a:cxnLst>
              <a:rect l="0" t="0" r="r" b="b"/>
              <a:pathLst>
                <a:path w="50" h="58">
                  <a:moveTo>
                    <a:pt x="0" y="9"/>
                  </a:moveTo>
                  <a:lnTo>
                    <a:pt x="9" y="39"/>
                  </a:lnTo>
                  <a:lnTo>
                    <a:pt x="29" y="58"/>
                  </a:lnTo>
                  <a:lnTo>
                    <a:pt x="50" y="48"/>
                  </a:lnTo>
                  <a:lnTo>
                    <a:pt x="19" y="0"/>
                  </a:lnTo>
                  <a:lnTo>
                    <a:pt x="0" y="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9" name="Freeform 83"/>
            <p:cNvSpPr>
              <a:spLocks/>
            </p:cNvSpPr>
            <p:nvPr/>
          </p:nvSpPr>
          <p:spPr bwMode="auto">
            <a:xfrm>
              <a:off x="3041" y="2870"/>
              <a:ext cx="59" cy="44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11" y="98"/>
                </a:cxn>
                <a:cxn ang="0">
                  <a:pos x="41" y="117"/>
                </a:cxn>
                <a:cxn ang="0">
                  <a:pos x="71" y="117"/>
                </a:cxn>
                <a:cxn ang="0">
                  <a:pos x="100" y="98"/>
                </a:cxn>
                <a:cxn ang="0">
                  <a:pos x="121" y="78"/>
                </a:cxn>
                <a:cxn ang="0">
                  <a:pos x="130" y="49"/>
                </a:cxn>
                <a:cxn ang="0">
                  <a:pos x="151" y="19"/>
                </a:cxn>
                <a:cxn ang="0">
                  <a:pos x="151" y="0"/>
                </a:cxn>
                <a:cxn ang="0">
                  <a:pos x="61" y="10"/>
                </a:cxn>
                <a:cxn ang="0">
                  <a:pos x="0" y="49"/>
                </a:cxn>
              </a:cxnLst>
              <a:rect l="0" t="0" r="r" b="b"/>
              <a:pathLst>
                <a:path w="151" h="117">
                  <a:moveTo>
                    <a:pt x="0" y="49"/>
                  </a:moveTo>
                  <a:lnTo>
                    <a:pt x="11" y="98"/>
                  </a:lnTo>
                  <a:lnTo>
                    <a:pt x="41" y="117"/>
                  </a:lnTo>
                  <a:lnTo>
                    <a:pt x="71" y="117"/>
                  </a:lnTo>
                  <a:lnTo>
                    <a:pt x="100" y="98"/>
                  </a:lnTo>
                  <a:lnTo>
                    <a:pt x="121" y="78"/>
                  </a:lnTo>
                  <a:lnTo>
                    <a:pt x="130" y="49"/>
                  </a:lnTo>
                  <a:lnTo>
                    <a:pt x="151" y="19"/>
                  </a:lnTo>
                  <a:lnTo>
                    <a:pt x="151" y="0"/>
                  </a:lnTo>
                  <a:lnTo>
                    <a:pt x="61" y="10"/>
                  </a:lnTo>
                  <a:lnTo>
                    <a:pt x="0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0" name="Freeform 94"/>
            <p:cNvSpPr>
              <a:spLocks/>
            </p:cNvSpPr>
            <p:nvPr/>
          </p:nvSpPr>
          <p:spPr bwMode="auto">
            <a:xfrm>
              <a:off x="3194" y="3559"/>
              <a:ext cx="27" cy="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0" y="20"/>
                </a:cxn>
                <a:cxn ang="0">
                  <a:pos x="40" y="39"/>
                </a:cxn>
                <a:cxn ang="0">
                  <a:pos x="70" y="9"/>
                </a:cxn>
                <a:cxn ang="0">
                  <a:pos x="40" y="0"/>
                </a:cxn>
                <a:cxn ang="0">
                  <a:pos x="0" y="9"/>
                </a:cxn>
              </a:cxnLst>
              <a:rect l="0" t="0" r="r" b="b"/>
              <a:pathLst>
                <a:path w="70" h="39">
                  <a:moveTo>
                    <a:pt x="0" y="9"/>
                  </a:moveTo>
                  <a:lnTo>
                    <a:pt x="20" y="20"/>
                  </a:lnTo>
                  <a:lnTo>
                    <a:pt x="40" y="39"/>
                  </a:lnTo>
                  <a:lnTo>
                    <a:pt x="70" y="9"/>
                  </a:lnTo>
                  <a:lnTo>
                    <a:pt x="40" y="0"/>
                  </a:lnTo>
                  <a:lnTo>
                    <a:pt x="0" y="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1" name="Freeform 95"/>
            <p:cNvSpPr>
              <a:spLocks/>
            </p:cNvSpPr>
            <p:nvPr/>
          </p:nvSpPr>
          <p:spPr bwMode="auto">
            <a:xfrm>
              <a:off x="3194" y="3559"/>
              <a:ext cx="27" cy="17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20" y="20"/>
                </a:cxn>
                <a:cxn ang="0">
                  <a:pos x="40" y="39"/>
                </a:cxn>
                <a:cxn ang="0">
                  <a:pos x="70" y="9"/>
                </a:cxn>
                <a:cxn ang="0">
                  <a:pos x="40" y="0"/>
                </a:cxn>
                <a:cxn ang="0">
                  <a:pos x="0" y="9"/>
                </a:cxn>
              </a:cxnLst>
              <a:rect l="0" t="0" r="r" b="b"/>
              <a:pathLst>
                <a:path w="70" h="39">
                  <a:moveTo>
                    <a:pt x="0" y="9"/>
                  </a:moveTo>
                  <a:lnTo>
                    <a:pt x="20" y="20"/>
                  </a:lnTo>
                  <a:lnTo>
                    <a:pt x="40" y="39"/>
                  </a:lnTo>
                  <a:lnTo>
                    <a:pt x="70" y="9"/>
                  </a:lnTo>
                  <a:lnTo>
                    <a:pt x="40" y="0"/>
                  </a:lnTo>
                  <a:lnTo>
                    <a:pt x="0" y="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2" name="Freeform 96"/>
            <p:cNvSpPr>
              <a:spLocks/>
            </p:cNvSpPr>
            <p:nvPr/>
          </p:nvSpPr>
          <p:spPr bwMode="auto">
            <a:xfrm>
              <a:off x="3229" y="3559"/>
              <a:ext cx="198" cy="28"/>
            </a:xfrm>
            <a:custGeom>
              <a:avLst/>
              <a:gdLst/>
              <a:ahLst/>
              <a:cxnLst>
                <a:cxn ang="0">
                  <a:pos x="0" y="58"/>
                </a:cxn>
                <a:cxn ang="0">
                  <a:pos x="30" y="58"/>
                </a:cxn>
                <a:cxn ang="0">
                  <a:pos x="80" y="67"/>
                </a:cxn>
                <a:cxn ang="0">
                  <a:pos x="229" y="39"/>
                </a:cxn>
                <a:cxn ang="0">
                  <a:pos x="260" y="48"/>
                </a:cxn>
                <a:cxn ang="0">
                  <a:pos x="329" y="48"/>
                </a:cxn>
                <a:cxn ang="0">
                  <a:pos x="359" y="48"/>
                </a:cxn>
                <a:cxn ang="0">
                  <a:pos x="389" y="48"/>
                </a:cxn>
                <a:cxn ang="0">
                  <a:pos x="499" y="20"/>
                </a:cxn>
                <a:cxn ang="0">
                  <a:pos x="459" y="9"/>
                </a:cxn>
                <a:cxn ang="0">
                  <a:pos x="420" y="39"/>
                </a:cxn>
                <a:cxn ang="0">
                  <a:pos x="389" y="20"/>
                </a:cxn>
                <a:cxn ang="0">
                  <a:pos x="359" y="29"/>
                </a:cxn>
                <a:cxn ang="0">
                  <a:pos x="299" y="9"/>
                </a:cxn>
                <a:cxn ang="0">
                  <a:pos x="229" y="29"/>
                </a:cxn>
                <a:cxn ang="0">
                  <a:pos x="199" y="9"/>
                </a:cxn>
                <a:cxn ang="0">
                  <a:pos x="160" y="9"/>
                </a:cxn>
                <a:cxn ang="0">
                  <a:pos x="120" y="0"/>
                </a:cxn>
                <a:cxn ang="0">
                  <a:pos x="130" y="29"/>
                </a:cxn>
                <a:cxn ang="0">
                  <a:pos x="70" y="20"/>
                </a:cxn>
                <a:cxn ang="0">
                  <a:pos x="30" y="9"/>
                </a:cxn>
                <a:cxn ang="0">
                  <a:pos x="10" y="20"/>
                </a:cxn>
                <a:cxn ang="0">
                  <a:pos x="0" y="58"/>
                </a:cxn>
              </a:cxnLst>
              <a:rect l="0" t="0" r="r" b="b"/>
              <a:pathLst>
                <a:path w="499" h="67">
                  <a:moveTo>
                    <a:pt x="0" y="58"/>
                  </a:moveTo>
                  <a:lnTo>
                    <a:pt x="30" y="58"/>
                  </a:lnTo>
                  <a:lnTo>
                    <a:pt x="80" y="67"/>
                  </a:lnTo>
                  <a:lnTo>
                    <a:pt x="229" y="39"/>
                  </a:lnTo>
                  <a:lnTo>
                    <a:pt x="260" y="48"/>
                  </a:lnTo>
                  <a:lnTo>
                    <a:pt x="329" y="48"/>
                  </a:lnTo>
                  <a:lnTo>
                    <a:pt x="359" y="48"/>
                  </a:lnTo>
                  <a:lnTo>
                    <a:pt x="389" y="48"/>
                  </a:lnTo>
                  <a:lnTo>
                    <a:pt x="499" y="20"/>
                  </a:lnTo>
                  <a:lnTo>
                    <a:pt x="459" y="9"/>
                  </a:lnTo>
                  <a:lnTo>
                    <a:pt x="420" y="39"/>
                  </a:lnTo>
                  <a:lnTo>
                    <a:pt x="389" y="20"/>
                  </a:lnTo>
                  <a:lnTo>
                    <a:pt x="359" y="29"/>
                  </a:lnTo>
                  <a:lnTo>
                    <a:pt x="299" y="9"/>
                  </a:lnTo>
                  <a:lnTo>
                    <a:pt x="229" y="29"/>
                  </a:lnTo>
                  <a:lnTo>
                    <a:pt x="199" y="9"/>
                  </a:lnTo>
                  <a:lnTo>
                    <a:pt x="160" y="9"/>
                  </a:lnTo>
                  <a:lnTo>
                    <a:pt x="120" y="0"/>
                  </a:lnTo>
                  <a:lnTo>
                    <a:pt x="130" y="29"/>
                  </a:lnTo>
                  <a:lnTo>
                    <a:pt x="70" y="20"/>
                  </a:lnTo>
                  <a:lnTo>
                    <a:pt x="30" y="9"/>
                  </a:lnTo>
                  <a:lnTo>
                    <a:pt x="10" y="20"/>
                  </a:lnTo>
                  <a:lnTo>
                    <a:pt x="0" y="5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3" name="Freeform 98"/>
            <p:cNvSpPr>
              <a:spLocks/>
            </p:cNvSpPr>
            <p:nvPr/>
          </p:nvSpPr>
          <p:spPr bwMode="auto">
            <a:xfrm>
              <a:off x="3444" y="3559"/>
              <a:ext cx="18" cy="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48" y="9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48" h="20">
                  <a:moveTo>
                    <a:pt x="0" y="20"/>
                  </a:moveTo>
                  <a:lnTo>
                    <a:pt x="48" y="9"/>
                  </a:lnTo>
                  <a:lnTo>
                    <a:pt x="9" y="0"/>
                  </a:lnTo>
                  <a:lnTo>
                    <a:pt x="0" y="2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4" name="Freeform 99"/>
            <p:cNvSpPr>
              <a:spLocks/>
            </p:cNvSpPr>
            <p:nvPr/>
          </p:nvSpPr>
          <p:spPr bwMode="auto">
            <a:xfrm>
              <a:off x="3444" y="3559"/>
              <a:ext cx="18" cy="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48" y="9"/>
                </a:cxn>
                <a:cxn ang="0">
                  <a:pos x="9" y="0"/>
                </a:cxn>
                <a:cxn ang="0">
                  <a:pos x="0" y="20"/>
                </a:cxn>
              </a:cxnLst>
              <a:rect l="0" t="0" r="r" b="b"/>
              <a:pathLst>
                <a:path w="48" h="20">
                  <a:moveTo>
                    <a:pt x="0" y="20"/>
                  </a:moveTo>
                  <a:lnTo>
                    <a:pt x="48" y="9"/>
                  </a:lnTo>
                  <a:lnTo>
                    <a:pt x="9" y="0"/>
                  </a:lnTo>
                  <a:lnTo>
                    <a:pt x="0" y="2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5" name="Freeform 100"/>
            <p:cNvSpPr>
              <a:spLocks/>
            </p:cNvSpPr>
            <p:nvPr/>
          </p:nvSpPr>
          <p:spPr bwMode="auto">
            <a:xfrm>
              <a:off x="3484" y="3545"/>
              <a:ext cx="18" cy="1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1" y="28"/>
                </a:cxn>
                <a:cxn ang="0">
                  <a:pos x="50" y="0"/>
                </a:cxn>
                <a:cxn ang="0">
                  <a:pos x="11" y="9"/>
                </a:cxn>
                <a:cxn ang="0">
                  <a:pos x="0" y="28"/>
                </a:cxn>
              </a:cxnLst>
              <a:rect l="0" t="0" r="r" b="b"/>
              <a:pathLst>
                <a:path w="50" h="28">
                  <a:moveTo>
                    <a:pt x="0" y="28"/>
                  </a:moveTo>
                  <a:lnTo>
                    <a:pt x="31" y="28"/>
                  </a:lnTo>
                  <a:lnTo>
                    <a:pt x="50" y="0"/>
                  </a:lnTo>
                  <a:lnTo>
                    <a:pt x="11" y="9"/>
                  </a:lnTo>
                  <a:lnTo>
                    <a:pt x="0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6" name="Freeform 101"/>
            <p:cNvSpPr>
              <a:spLocks/>
            </p:cNvSpPr>
            <p:nvPr/>
          </p:nvSpPr>
          <p:spPr bwMode="auto">
            <a:xfrm>
              <a:off x="3484" y="3545"/>
              <a:ext cx="18" cy="1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1" y="28"/>
                </a:cxn>
                <a:cxn ang="0">
                  <a:pos x="50" y="0"/>
                </a:cxn>
                <a:cxn ang="0">
                  <a:pos x="11" y="9"/>
                </a:cxn>
                <a:cxn ang="0">
                  <a:pos x="0" y="28"/>
                </a:cxn>
              </a:cxnLst>
              <a:rect l="0" t="0" r="r" b="b"/>
              <a:pathLst>
                <a:path w="50" h="28">
                  <a:moveTo>
                    <a:pt x="0" y="28"/>
                  </a:moveTo>
                  <a:lnTo>
                    <a:pt x="31" y="28"/>
                  </a:lnTo>
                  <a:lnTo>
                    <a:pt x="50" y="0"/>
                  </a:lnTo>
                  <a:lnTo>
                    <a:pt x="11" y="9"/>
                  </a:lnTo>
                  <a:lnTo>
                    <a:pt x="0" y="28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7" name="Freeform 102"/>
            <p:cNvSpPr>
              <a:spLocks/>
            </p:cNvSpPr>
            <p:nvPr/>
          </p:nvSpPr>
          <p:spPr bwMode="auto">
            <a:xfrm>
              <a:off x="3307" y="3590"/>
              <a:ext cx="50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1" y="28"/>
                </a:cxn>
                <a:cxn ang="0">
                  <a:pos x="41" y="28"/>
                </a:cxn>
                <a:cxn ang="0">
                  <a:pos x="91" y="57"/>
                </a:cxn>
                <a:cxn ang="0">
                  <a:pos x="130" y="47"/>
                </a:cxn>
                <a:cxn ang="0">
                  <a:pos x="100" y="19"/>
                </a:cxn>
                <a:cxn ang="0">
                  <a:pos x="61" y="0"/>
                </a:cxn>
                <a:cxn ang="0">
                  <a:pos x="0" y="9"/>
                </a:cxn>
              </a:cxnLst>
              <a:rect l="0" t="0" r="r" b="b"/>
              <a:pathLst>
                <a:path w="130" h="57">
                  <a:moveTo>
                    <a:pt x="0" y="9"/>
                  </a:moveTo>
                  <a:lnTo>
                    <a:pt x="11" y="28"/>
                  </a:lnTo>
                  <a:lnTo>
                    <a:pt x="41" y="28"/>
                  </a:lnTo>
                  <a:lnTo>
                    <a:pt x="91" y="57"/>
                  </a:lnTo>
                  <a:lnTo>
                    <a:pt x="130" y="47"/>
                  </a:lnTo>
                  <a:lnTo>
                    <a:pt x="100" y="19"/>
                  </a:lnTo>
                  <a:lnTo>
                    <a:pt x="61" y="0"/>
                  </a:lnTo>
                  <a:lnTo>
                    <a:pt x="0" y="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8" name="Freeform 103"/>
            <p:cNvSpPr>
              <a:spLocks/>
            </p:cNvSpPr>
            <p:nvPr/>
          </p:nvSpPr>
          <p:spPr bwMode="auto">
            <a:xfrm>
              <a:off x="3307" y="3590"/>
              <a:ext cx="50" cy="21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11" y="28"/>
                </a:cxn>
                <a:cxn ang="0">
                  <a:pos x="41" y="28"/>
                </a:cxn>
                <a:cxn ang="0">
                  <a:pos x="91" y="57"/>
                </a:cxn>
                <a:cxn ang="0">
                  <a:pos x="130" y="47"/>
                </a:cxn>
                <a:cxn ang="0">
                  <a:pos x="100" y="19"/>
                </a:cxn>
                <a:cxn ang="0">
                  <a:pos x="61" y="0"/>
                </a:cxn>
                <a:cxn ang="0">
                  <a:pos x="0" y="9"/>
                </a:cxn>
              </a:cxnLst>
              <a:rect l="0" t="0" r="r" b="b"/>
              <a:pathLst>
                <a:path w="130" h="57">
                  <a:moveTo>
                    <a:pt x="0" y="9"/>
                  </a:moveTo>
                  <a:lnTo>
                    <a:pt x="11" y="28"/>
                  </a:lnTo>
                  <a:lnTo>
                    <a:pt x="41" y="28"/>
                  </a:lnTo>
                  <a:lnTo>
                    <a:pt x="91" y="57"/>
                  </a:lnTo>
                  <a:lnTo>
                    <a:pt x="130" y="47"/>
                  </a:lnTo>
                  <a:lnTo>
                    <a:pt x="100" y="19"/>
                  </a:lnTo>
                  <a:lnTo>
                    <a:pt x="61" y="0"/>
                  </a:lnTo>
                  <a:lnTo>
                    <a:pt x="0" y="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9" name="Freeform 104"/>
            <p:cNvSpPr>
              <a:spLocks/>
            </p:cNvSpPr>
            <p:nvPr/>
          </p:nvSpPr>
          <p:spPr bwMode="auto">
            <a:xfrm>
              <a:off x="3427" y="3594"/>
              <a:ext cx="35" cy="2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60" y="38"/>
                </a:cxn>
                <a:cxn ang="0">
                  <a:pos x="90" y="10"/>
                </a:cxn>
                <a:cxn ang="0">
                  <a:pos x="99" y="0"/>
                </a:cxn>
                <a:cxn ang="0">
                  <a:pos x="0" y="59"/>
                </a:cxn>
              </a:cxnLst>
              <a:rect l="0" t="0" r="r" b="b"/>
              <a:pathLst>
                <a:path w="99" h="59">
                  <a:moveTo>
                    <a:pt x="0" y="59"/>
                  </a:moveTo>
                  <a:lnTo>
                    <a:pt x="60" y="38"/>
                  </a:lnTo>
                  <a:lnTo>
                    <a:pt x="90" y="10"/>
                  </a:lnTo>
                  <a:lnTo>
                    <a:pt x="99" y="0"/>
                  </a:lnTo>
                  <a:lnTo>
                    <a:pt x="0" y="5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0" name="Freeform 105"/>
            <p:cNvSpPr>
              <a:spLocks/>
            </p:cNvSpPr>
            <p:nvPr/>
          </p:nvSpPr>
          <p:spPr bwMode="auto">
            <a:xfrm>
              <a:off x="3427" y="3594"/>
              <a:ext cx="35" cy="21"/>
            </a:xfrm>
            <a:custGeom>
              <a:avLst/>
              <a:gdLst/>
              <a:ahLst/>
              <a:cxnLst>
                <a:cxn ang="0">
                  <a:pos x="0" y="59"/>
                </a:cxn>
                <a:cxn ang="0">
                  <a:pos x="60" y="38"/>
                </a:cxn>
                <a:cxn ang="0">
                  <a:pos x="90" y="10"/>
                </a:cxn>
                <a:cxn ang="0">
                  <a:pos x="99" y="0"/>
                </a:cxn>
              </a:cxnLst>
              <a:rect l="0" t="0" r="r" b="b"/>
              <a:pathLst>
                <a:path w="99" h="59">
                  <a:moveTo>
                    <a:pt x="0" y="59"/>
                  </a:moveTo>
                  <a:lnTo>
                    <a:pt x="60" y="38"/>
                  </a:lnTo>
                  <a:lnTo>
                    <a:pt x="90" y="10"/>
                  </a:lnTo>
                  <a:lnTo>
                    <a:pt x="99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1" name="Freeform 106"/>
            <p:cNvSpPr>
              <a:spLocks/>
            </p:cNvSpPr>
            <p:nvPr/>
          </p:nvSpPr>
          <p:spPr bwMode="auto">
            <a:xfrm>
              <a:off x="3456" y="3568"/>
              <a:ext cx="60" cy="26"/>
            </a:xfrm>
            <a:custGeom>
              <a:avLst/>
              <a:gdLst/>
              <a:ahLst/>
              <a:cxnLst>
                <a:cxn ang="0">
                  <a:pos x="19" y="67"/>
                </a:cxn>
                <a:cxn ang="0">
                  <a:pos x="40" y="58"/>
                </a:cxn>
                <a:cxn ang="0">
                  <a:pos x="140" y="19"/>
                </a:cxn>
                <a:cxn ang="0">
                  <a:pos x="160" y="0"/>
                </a:cxn>
                <a:cxn ang="0">
                  <a:pos x="50" y="9"/>
                </a:cxn>
                <a:cxn ang="0">
                  <a:pos x="19" y="19"/>
                </a:cxn>
                <a:cxn ang="0">
                  <a:pos x="0" y="38"/>
                </a:cxn>
                <a:cxn ang="0">
                  <a:pos x="0" y="47"/>
                </a:cxn>
                <a:cxn ang="0">
                  <a:pos x="19" y="67"/>
                </a:cxn>
              </a:cxnLst>
              <a:rect l="0" t="0" r="r" b="b"/>
              <a:pathLst>
                <a:path w="160" h="67">
                  <a:moveTo>
                    <a:pt x="19" y="67"/>
                  </a:moveTo>
                  <a:lnTo>
                    <a:pt x="40" y="58"/>
                  </a:lnTo>
                  <a:lnTo>
                    <a:pt x="140" y="19"/>
                  </a:lnTo>
                  <a:lnTo>
                    <a:pt x="160" y="0"/>
                  </a:lnTo>
                  <a:lnTo>
                    <a:pt x="50" y="9"/>
                  </a:lnTo>
                  <a:lnTo>
                    <a:pt x="19" y="19"/>
                  </a:lnTo>
                  <a:lnTo>
                    <a:pt x="0" y="38"/>
                  </a:lnTo>
                  <a:lnTo>
                    <a:pt x="0" y="47"/>
                  </a:lnTo>
                  <a:lnTo>
                    <a:pt x="19" y="67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2" name="Freeform 107"/>
            <p:cNvSpPr>
              <a:spLocks/>
            </p:cNvSpPr>
            <p:nvPr/>
          </p:nvSpPr>
          <p:spPr bwMode="auto">
            <a:xfrm>
              <a:off x="3456" y="3568"/>
              <a:ext cx="60" cy="26"/>
            </a:xfrm>
            <a:custGeom>
              <a:avLst/>
              <a:gdLst/>
              <a:ahLst/>
              <a:cxnLst>
                <a:cxn ang="0">
                  <a:pos x="19" y="67"/>
                </a:cxn>
                <a:cxn ang="0">
                  <a:pos x="40" y="58"/>
                </a:cxn>
                <a:cxn ang="0">
                  <a:pos x="140" y="19"/>
                </a:cxn>
                <a:cxn ang="0">
                  <a:pos x="160" y="0"/>
                </a:cxn>
                <a:cxn ang="0">
                  <a:pos x="50" y="9"/>
                </a:cxn>
                <a:cxn ang="0">
                  <a:pos x="19" y="19"/>
                </a:cxn>
                <a:cxn ang="0">
                  <a:pos x="0" y="38"/>
                </a:cxn>
                <a:cxn ang="0">
                  <a:pos x="0" y="47"/>
                </a:cxn>
              </a:cxnLst>
              <a:rect l="0" t="0" r="r" b="b"/>
              <a:pathLst>
                <a:path w="160" h="67">
                  <a:moveTo>
                    <a:pt x="19" y="67"/>
                  </a:moveTo>
                  <a:lnTo>
                    <a:pt x="40" y="58"/>
                  </a:lnTo>
                  <a:lnTo>
                    <a:pt x="140" y="19"/>
                  </a:lnTo>
                  <a:lnTo>
                    <a:pt x="160" y="0"/>
                  </a:lnTo>
                  <a:lnTo>
                    <a:pt x="50" y="9"/>
                  </a:lnTo>
                  <a:lnTo>
                    <a:pt x="19" y="19"/>
                  </a:lnTo>
                  <a:lnTo>
                    <a:pt x="0" y="38"/>
                  </a:lnTo>
                  <a:lnTo>
                    <a:pt x="0" y="47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3" name="Freeform 108"/>
            <p:cNvSpPr>
              <a:spLocks/>
            </p:cNvSpPr>
            <p:nvPr/>
          </p:nvSpPr>
          <p:spPr bwMode="auto">
            <a:xfrm>
              <a:off x="3427" y="3587"/>
              <a:ext cx="30" cy="28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20" y="11"/>
                </a:cxn>
                <a:cxn ang="0">
                  <a:pos x="0" y="30"/>
                </a:cxn>
                <a:cxn ang="0">
                  <a:pos x="0" y="79"/>
                </a:cxn>
                <a:cxn ang="0">
                  <a:pos x="80" y="0"/>
                </a:cxn>
              </a:cxnLst>
              <a:rect l="0" t="0" r="r" b="b"/>
              <a:pathLst>
                <a:path w="80" h="79">
                  <a:moveTo>
                    <a:pt x="80" y="0"/>
                  </a:moveTo>
                  <a:lnTo>
                    <a:pt x="20" y="11"/>
                  </a:lnTo>
                  <a:lnTo>
                    <a:pt x="0" y="30"/>
                  </a:lnTo>
                  <a:lnTo>
                    <a:pt x="0" y="79"/>
                  </a:lnTo>
                  <a:lnTo>
                    <a:pt x="8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4" name="Freeform 109"/>
            <p:cNvSpPr>
              <a:spLocks/>
            </p:cNvSpPr>
            <p:nvPr/>
          </p:nvSpPr>
          <p:spPr bwMode="auto">
            <a:xfrm>
              <a:off x="3427" y="3587"/>
              <a:ext cx="30" cy="28"/>
            </a:xfrm>
            <a:custGeom>
              <a:avLst/>
              <a:gdLst/>
              <a:ahLst/>
              <a:cxnLst>
                <a:cxn ang="0">
                  <a:pos x="80" y="0"/>
                </a:cxn>
                <a:cxn ang="0">
                  <a:pos x="20" y="11"/>
                </a:cxn>
                <a:cxn ang="0">
                  <a:pos x="0" y="30"/>
                </a:cxn>
                <a:cxn ang="0">
                  <a:pos x="0" y="79"/>
                </a:cxn>
              </a:cxnLst>
              <a:rect l="0" t="0" r="r" b="b"/>
              <a:pathLst>
                <a:path w="80" h="79">
                  <a:moveTo>
                    <a:pt x="80" y="0"/>
                  </a:moveTo>
                  <a:lnTo>
                    <a:pt x="20" y="11"/>
                  </a:lnTo>
                  <a:lnTo>
                    <a:pt x="0" y="30"/>
                  </a:lnTo>
                  <a:lnTo>
                    <a:pt x="0" y="7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5" name="Freeform 110"/>
            <p:cNvSpPr>
              <a:spLocks/>
            </p:cNvSpPr>
            <p:nvPr/>
          </p:nvSpPr>
          <p:spPr bwMode="auto">
            <a:xfrm>
              <a:off x="3616" y="3537"/>
              <a:ext cx="11" cy="20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30" y="30"/>
                </a:cxn>
                <a:cxn ang="0">
                  <a:pos x="30" y="0"/>
                </a:cxn>
                <a:cxn ang="0">
                  <a:pos x="11" y="21"/>
                </a:cxn>
                <a:cxn ang="0">
                  <a:pos x="0" y="49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lnTo>
                    <a:pt x="30" y="30"/>
                  </a:lnTo>
                  <a:lnTo>
                    <a:pt x="30" y="0"/>
                  </a:lnTo>
                  <a:lnTo>
                    <a:pt x="11" y="21"/>
                  </a:lnTo>
                  <a:lnTo>
                    <a:pt x="0" y="4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6" name="Freeform 111"/>
            <p:cNvSpPr>
              <a:spLocks/>
            </p:cNvSpPr>
            <p:nvPr/>
          </p:nvSpPr>
          <p:spPr bwMode="auto">
            <a:xfrm>
              <a:off x="3616" y="3537"/>
              <a:ext cx="11" cy="20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30" y="30"/>
                </a:cxn>
                <a:cxn ang="0">
                  <a:pos x="30" y="0"/>
                </a:cxn>
                <a:cxn ang="0">
                  <a:pos x="11" y="21"/>
                </a:cxn>
                <a:cxn ang="0">
                  <a:pos x="0" y="49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lnTo>
                    <a:pt x="30" y="30"/>
                  </a:lnTo>
                  <a:lnTo>
                    <a:pt x="30" y="0"/>
                  </a:lnTo>
                  <a:lnTo>
                    <a:pt x="11" y="21"/>
                  </a:lnTo>
                  <a:lnTo>
                    <a:pt x="0" y="4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7" name="Freeform 112"/>
            <p:cNvSpPr>
              <a:spLocks/>
            </p:cNvSpPr>
            <p:nvPr/>
          </p:nvSpPr>
          <p:spPr bwMode="auto">
            <a:xfrm>
              <a:off x="3694" y="3497"/>
              <a:ext cx="15" cy="3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30" y="67"/>
                </a:cxn>
                <a:cxn ang="0">
                  <a:pos x="39" y="28"/>
                </a:cxn>
                <a:cxn ang="0">
                  <a:pos x="30" y="0"/>
                </a:cxn>
                <a:cxn ang="0">
                  <a:pos x="0" y="58"/>
                </a:cxn>
                <a:cxn ang="0">
                  <a:pos x="0" y="86"/>
                </a:cxn>
              </a:cxnLst>
              <a:rect l="0" t="0" r="r" b="b"/>
              <a:pathLst>
                <a:path w="39" h="86">
                  <a:moveTo>
                    <a:pt x="0" y="86"/>
                  </a:moveTo>
                  <a:lnTo>
                    <a:pt x="30" y="67"/>
                  </a:lnTo>
                  <a:lnTo>
                    <a:pt x="39" y="28"/>
                  </a:lnTo>
                  <a:lnTo>
                    <a:pt x="30" y="0"/>
                  </a:lnTo>
                  <a:lnTo>
                    <a:pt x="0" y="58"/>
                  </a:lnTo>
                  <a:lnTo>
                    <a:pt x="0" y="86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8" name="Freeform 113"/>
            <p:cNvSpPr>
              <a:spLocks/>
            </p:cNvSpPr>
            <p:nvPr/>
          </p:nvSpPr>
          <p:spPr bwMode="auto">
            <a:xfrm>
              <a:off x="3694" y="3497"/>
              <a:ext cx="15" cy="34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30" y="67"/>
                </a:cxn>
                <a:cxn ang="0">
                  <a:pos x="39" y="28"/>
                </a:cxn>
                <a:cxn ang="0">
                  <a:pos x="30" y="0"/>
                </a:cxn>
                <a:cxn ang="0">
                  <a:pos x="0" y="58"/>
                </a:cxn>
                <a:cxn ang="0">
                  <a:pos x="0" y="86"/>
                </a:cxn>
              </a:cxnLst>
              <a:rect l="0" t="0" r="r" b="b"/>
              <a:pathLst>
                <a:path w="39" h="86">
                  <a:moveTo>
                    <a:pt x="0" y="86"/>
                  </a:moveTo>
                  <a:lnTo>
                    <a:pt x="30" y="67"/>
                  </a:lnTo>
                  <a:lnTo>
                    <a:pt x="39" y="28"/>
                  </a:lnTo>
                  <a:lnTo>
                    <a:pt x="30" y="0"/>
                  </a:lnTo>
                  <a:lnTo>
                    <a:pt x="0" y="58"/>
                  </a:lnTo>
                  <a:lnTo>
                    <a:pt x="0" y="86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19" name="Freeform 114"/>
            <p:cNvSpPr>
              <a:spLocks/>
            </p:cNvSpPr>
            <p:nvPr/>
          </p:nvSpPr>
          <p:spPr bwMode="auto">
            <a:xfrm>
              <a:off x="2956" y="3400"/>
              <a:ext cx="40" cy="3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0" y="28"/>
                </a:cxn>
                <a:cxn ang="0">
                  <a:pos x="50" y="48"/>
                </a:cxn>
                <a:cxn ang="0">
                  <a:pos x="40" y="68"/>
                </a:cxn>
                <a:cxn ang="0">
                  <a:pos x="90" y="96"/>
                </a:cxn>
                <a:cxn ang="0">
                  <a:pos x="100" y="68"/>
                </a:cxn>
                <a:cxn ang="0">
                  <a:pos x="80" y="58"/>
                </a:cxn>
                <a:cxn ang="0">
                  <a:pos x="50" y="0"/>
                </a:cxn>
                <a:cxn ang="0">
                  <a:pos x="10" y="9"/>
                </a:cxn>
                <a:cxn ang="0">
                  <a:pos x="0" y="28"/>
                </a:cxn>
              </a:cxnLst>
              <a:rect l="0" t="0" r="r" b="b"/>
              <a:pathLst>
                <a:path w="100" h="96">
                  <a:moveTo>
                    <a:pt x="0" y="28"/>
                  </a:moveTo>
                  <a:lnTo>
                    <a:pt x="30" y="28"/>
                  </a:lnTo>
                  <a:lnTo>
                    <a:pt x="50" y="48"/>
                  </a:lnTo>
                  <a:lnTo>
                    <a:pt x="40" y="68"/>
                  </a:lnTo>
                  <a:lnTo>
                    <a:pt x="90" y="96"/>
                  </a:lnTo>
                  <a:lnTo>
                    <a:pt x="100" y="68"/>
                  </a:lnTo>
                  <a:lnTo>
                    <a:pt x="80" y="58"/>
                  </a:lnTo>
                  <a:lnTo>
                    <a:pt x="50" y="0"/>
                  </a:lnTo>
                  <a:lnTo>
                    <a:pt x="10" y="9"/>
                  </a:lnTo>
                  <a:lnTo>
                    <a:pt x="0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0" name="Freeform 115"/>
            <p:cNvSpPr>
              <a:spLocks/>
            </p:cNvSpPr>
            <p:nvPr/>
          </p:nvSpPr>
          <p:spPr bwMode="auto">
            <a:xfrm>
              <a:off x="2956" y="3400"/>
              <a:ext cx="40" cy="38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0" y="28"/>
                </a:cxn>
                <a:cxn ang="0">
                  <a:pos x="50" y="48"/>
                </a:cxn>
                <a:cxn ang="0">
                  <a:pos x="40" y="68"/>
                </a:cxn>
                <a:cxn ang="0">
                  <a:pos x="90" y="96"/>
                </a:cxn>
                <a:cxn ang="0">
                  <a:pos x="100" y="68"/>
                </a:cxn>
                <a:cxn ang="0">
                  <a:pos x="80" y="58"/>
                </a:cxn>
                <a:cxn ang="0">
                  <a:pos x="50" y="0"/>
                </a:cxn>
                <a:cxn ang="0">
                  <a:pos x="10" y="9"/>
                </a:cxn>
                <a:cxn ang="0">
                  <a:pos x="0" y="28"/>
                </a:cxn>
              </a:cxnLst>
              <a:rect l="0" t="0" r="r" b="b"/>
              <a:pathLst>
                <a:path w="100" h="96">
                  <a:moveTo>
                    <a:pt x="0" y="28"/>
                  </a:moveTo>
                  <a:lnTo>
                    <a:pt x="30" y="28"/>
                  </a:lnTo>
                  <a:lnTo>
                    <a:pt x="50" y="48"/>
                  </a:lnTo>
                  <a:lnTo>
                    <a:pt x="40" y="68"/>
                  </a:lnTo>
                  <a:lnTo>
                    <a:pt x="90" y="96"/>
                  </a:lnTo>
                  <a:lnTo>
                    <a:pt x="100" y="68"/>
                  </a:lnTo>
                  <a:lnTo>
                    <a:pt x="80" y="58"/>
                  </a:lnTo>
                  <a:lnTo>
                    <a:pt x="50" y="0"/>
                  </a:lnTo>
                  <a:lnTo>
                    <a:pt x="10" y="9"/>
                  </a:lnTo>
                  <a:lnTo>
                    <a:pt x="0" y="28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1" name="Freeform 116"/>
            <p:cNvSpPr>
              <a:spLocks/>
            </p:cNvSpPr>
            <p:nvPr/>
          </p:nvSpPr>
          <p:spPr bwMode="auto">
            <a:xfrm>
              <a:off x="3018" y="3426"/>
              <a:ext cx="15" cy="16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0" y="38"/>
                </a:cxn>
                <a:cxn ang="0">
                  <a:pos x="40" y="9"/>
                </a:cxn>
                <a:cxn ang="0">
                  <a:pos x="0" y="0"/>
                </a:cxn>
                <a:cxn ang="0">
                  <a:pos x="0" y="28"/>
                </a:cxn>
              </a:cxnLst>
              <a:rect l="0" t="0" r="r" b="b"/>
              <a:pathLst>
                <a:path w="40" h="38">
                  <a:moveTo>
                    <a:pt x="0" y="28"/>
                  </a:moveTo>
                  <a:lnTo>
                    <a:pt x="30" y="38"/>
                  </a:lnTo>
                  <a:lnTo>
                    <a:pt x="40" y="9"/>
                  </a:lnTo>
                  <a:lnTo>
                    <a:pt x="0" y="0"/>
                  </a:lnTo>
                  <a:lnTo>
                    <a:pt x="0" y="2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2" name="Freeform 117"/>
            <p:cNvSpPr>
              <a:spLocks/>
            </p:cNvSpPr>
            <p:nvPr/>
          </p:nvSpPr>
          <p:spPr bwMode="auto">
            <a:xfrm>
              <a:off x="3018" y="3426"/>
              <a:ext cx="15" cy="16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0" y="38"/>
                </a:cxn>
                <a:cxn ang="0">
                  <a:pos x="40" y="9"/>
                </a:cxn>
                <a:cxn ang="0">
                  <a:pos x="0" y="0"/>
                </a:cxn>
                <a:cxn ang="0">
                  <a:pos x="0" y="28"/>
                </a:cxn>
              </a:cxnLst>
              <a:rect l="0" t="0" r="r" b="b"/>
              <a:pathLst>
                <a:path w="40" h="38">
                  <a:moveTo>
                    <a:pt x="0" y="28"/>
                  </a:moveTo>
                  <a:lnTo>
                    <a:pt x="30" y="38"/>
                  </a:lnTo>
                  <a:lnTo>
                    <a:pt x="40" y="9"/>
                  </a:lnTo>
                  <a:lnTo>
                    <a:pt x="0" y="0"/>
                  </a:lnTo>
                  <a:lnTo>
                    <a:pt x="0" y="28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3" name="Freeform 120"/>
            <p:cNvSpPr>
              <a:spLocks/>
            </p:cNvSpPr>
            <p:nvPr/>
          </p:nvSpPr>
          <p:spPr bwMode="auto">
            <a:xfrm>
              <a:off x="3517" y="3311"/>
              <a:ext cx="36" cy="73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0" y="97"/>
                </a:cxn>
                <a:cxn ang="0">
                  <a:pos x="30" y="126"/>
                </a:cxn>
                <a:cxn ang="0">
                  <a:pos x="20" y="145"/>
                </a:cxn>
                <a:cxn ang="0">
                  <a:pos x="39" y="175"/>
                </a:cxn>
                <a:cxn ang="0">
                  <a:pos x="80" y="194"/>
                </a:cxn>
                <a:cxn ang="0">
                  <a:pos x="50" y="165"/>
                </a:cxn>
                <a:cxn ang="0">
                  <a:pos x="39" y="135"/>
                </a:cxn>
                <a:cxn ang="0">
                  <a:pos x="50" y="107"/>
                </a:cxn>
                <a:cxn ang="0">
                  <a:pos x="80" y="107"/>
                </a:cxn>
                <a:cxn ang="0">
                  <a:pos x="69" y="87"/>
                </a:cxn>
                <a:cxn ang="0">
                  <a:pos x="89" y="68"/>
                </a:cxn>
                <a:cxn ang="0">
                  <a:pos x="89" y="39"/>
                </a:cxn>
                <a:cxn ang="0">
                  <a:pos x="50" y="58"/>
                </a:cxn>
                <a:cxn ang="0">
                  <a:pos x="39" y="30"/>
                </a:cxn>
                <a:cxn ang="0">
                  <a:pos x="50" y="0"/>
                </a:cxn>
                <a:cxn ang="0">
                  <a:pos x="20" y="19"/>
                </a:cxn>
                <a:cxn ang="0">
                  <a:pos x="0" y="68"/>
                </a:cxn>
              </a:cxnLst>
              <a:rect l="0" t="0" r="r" b="b"/>
              <a:pathLst>
                <a:path w="89" h="194">
                  <a:moveTo>
                    <a:pt x="0" y="68"/>
                  </a:moveTo>
                  <a:lnTo>
                    <a:pt x="20" y="97"/>
                  </a:lnTo>
                  <a:lnTo>
                    <a:pt x="30" y="126"/>
                  </a:lnTo>
                  <a:lnTo>
                    <a:pt x="20" y="145"/>
                  </a:lnTo>
                  <a:lnTo>
                    <a:pt x="39" y="175"/>
                  </a:lnTo>
                  <a:lnTo>
                    <a:pt x="80" y="194"/>
                  </a:lnTo>
                  <a:lnTo>
                    <a:pt x="50" y="165"/>
                  </a:lnTo>
                  <a:lnTo>
                    <a:pt x="39" y="135"/>
                  </a:lnTo>
                  <a:lnTo>
                    <a:pt x="50" y="107"/>
                  </a:lnTo>
                  <a:lnTo>
                    <a:pt x="80" y="107"/>
                  </a:lnTo>
                  <a:lnTo>
                    <a:pt x="69" y="87"/>
                  </a:lnTo>
                  <a:lnTo>
                    <a:pt x="89" y="68"/>
                  </a:lnTo>
                  <a:lnTo>
                    <a:pt x="89" y="39"/>
                  </a:lnTo>
                  <a:lnTo>
                    <a:pt x="50" y="58"/>
                  </a:lnTo>
                  <a:lnTo>
                    <a:pt x="39" y="30"/>
                  </a:lnTo>
                  <a:lnTo>
                    <a:pt x="50" y="0"/>
                  </a:lnTo>
                  <a:lnTo>
                    <a:pt x="20" y="19"/>
                  </a:lnTo>
                  <a:lnTo>
                    <a:pt x="0" y="68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4" name="Freeform 121"/>
            <p:cNvSpPr>
              <a:spLocks/>
            </p:cNvSpPr>
            <p:nvPr/>
          </p:nvSpPr>
          <p:spPr bwMode="auto">
            <a:xfrm>
              <a:off x="3517" y="3311"/>
              <a:ext cx="36" cy="73"/>
            </a:xfrm>
            <a:custGeom>
              <a:avLst/>
              <a:gdLst/>
              <a:ahLst/>
              <a:cxnLst>
                <a:cxn ang="0">
                  <a:pos x="0" y="68"/>
                </a:cxn>
                <a:cxn ang="0">
                  <a:pos x="20" y="97"/>
                </a:cxn>
                <a:cxn ang="0">
                  <a:pos x="30" y="126"/>
                </a:cxn>
                <a:cxn ang="0">
                  <a:pos x="20" y="145"/>
                </a:cxn>
                <a:cxn ang="0">
                  <a:pos x="39" y="175"/>
                </a:cxn>
                <a:cxn ang="0">
                  <a:pos x="80" y="194"/>
                </a:cxn>
                <a:cxn ang="0">
                  <a:pos x="50" y="165"/>
                </a:cxn>
                <a:cxn ang="0">
                  <a:pos x="39" y="135"/>
                </a:cxn>
                <a:cxn ang="0">
                  <a:pos x="50" y="107"/>
                </a:cxn>
                <a:cxn ang="0">
                  <a:pos x="80" y="107"/>
                </a:cxn>
                <a:cxn ang="0">
                  <a:pos x="69" y="87"/>
                </a:cxn>
                <a:cxn ang="0">
                  <a:pos x="89" y="68"/>
                </a:cxn>
                <a:cxn ang="0">
                  <a:pos x="89" y="39"/>
                </a:cxn>
                <a:cxn ang="0">
                  <a:pos x="50" y="58"/>
                </a:cxn>
                <a:cxn ang="0">
                  <a:pos x="39" y="30"/>
                </a:cxn>
                <a:cxn ang="0">
                  <a:pos x="50" y="0"/>
                </a:cxn>
                <a:cxn ang="0">
                  <a:pos x="20" y="19"/>
                </a:cxn>
                <a:cxn ang="0">
                  <a:pos x="0" y="68"/>
                </a:cxn>
              </a:cxnLst>
              <a:rect l="0" t="0" r="r" b="b"/>
              <a:pathLst>
                <a:path w="89" h="194">
                  <a:moveTo>
                    <a:pt x="0" y="68"/>
                  </a:moveTo>
                  <a:lnTo>
                    <a:pt x="20" y="97"/>
                  </a:lnTo>
                  <a:lnTo>
                    <a:pt x="30" y="126"/>
                  </a:lnTo>
                  <a:lnTo>
                    <a:pt x="20" y="145"/>
                  </a:lnTo>
                  <a:lnTo>
                    <a:pt x="39" y="175"/>
                  </a:lnTo>
                  <a:lnTo>
                    <a:pt x="80" y="194"/>
                  </a:lnTo>
                  <a:lnTo>
                    <a:pt x="50" y="165"/>
                  </a:lnTo>
                  <a:lnTo>
                    <a:pt x="39" y="135"/>
                  </a:lnTo>
                  <a:lnTo>
                    <a:pt x="50" y="107"/>
                  </a:lnTo>
                  <a:lnTo>
                    <a:pt x="80" y="107"/>
                  </a:lnTo>
                  <a:lnTo>
                    <a:pt x="69" y="87"/>
                  </a:lnTo>
                  <a:lnTo>
                    <a:pt x="89" y="68"/>
                  </a:lnTo>
                  <a:lnTo>
                    <a:pt x="89" y="39"/>
                  </a:lnTo>
                  <a:lnTo>
                    <a:pt x="50" y="58"/>
                  </a:lnTo>
                  <a:lnTo>
                    <a:pt x="39" y="30"/>
                  </a:lnTo>
                  <a:lnTo>
                    <a:pt x="50" y="0"/>
                  </a:lnTo>
                  <a:lnTo>
                    <a:pt x="20" y="19"/>
                  </a:lnTo>
                  <a:lnTo>
                    <a:pt x="0" y="68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5" name="Freeform 122"/>
            <p:cNvSpPr>
              <a:spLocks/>
            </p:cNvSpPr>
            <p:nvPr/>
          </p:nvSpPr>
          <p:spPr bwMode="auto">
            <a:xfrm>
              <a:off x="3487" y="3438"/>
              <a:ext cx="30" cy="1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0" y="39"/>
                </a:cxn>
                <a:cxn ang="0">
                  <a:pos x="50" y="49"/>
                </a:cxn>
                <a:cxn ang="0">
                  <a:pos x="80" y="39"/>
                </a:cxn>
                <a:cxn ang="0">
                  <a:pos x="60" y="10"/>
                </a:cxn>
                <a:cxn ang="0">
                  <a:pos x="30" y="0"/>
                </a:cxn>
                <a:cxn ang="0">
                  <a:pos x="0" y="10"/>
                </a:cxn>
              </a:cxnLst>
              <a:rect l="0" t="0" r="r" b="b"/>
              <a:pathLst>
                <a:path w="80" h="49">
                  <a:moveTo>
                    <a:pt x="0" y="10"/>
                  </a:moveTo>
                  <a:lnTo>
                    <a:pt x="20" y="39"/>
                  </a:lnTo>
                  <a:lnTo>
                    <a:pt x="50" y="49"/>
                  </a:lnTo>
                  <a:lnTo>
                    <a:pt x="80" y="39"/>
                  </a:lnTo>
                  <a:lnTo>
                    <a:pt x="60" y="10"/>
                  </a:lnTo>
                  <a:lnTo>
                    <a:pt x="30" y="0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6" name="Freeform 123"/>
            <p:cNvSpPr>
              <a:spLocks/>
            </p:cNvSpPr>
            <p:nvPr/>
          </p:nvSpPr>
          <p:spPr bwMode="auto">
            <a:xfrm>
              <a:off x="3487" y="3438"/>
              <a:ext cx="30" cy="1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0" y="39"/>
                </a:cxn>
                <a:cxn ang="0">
                  <a:pos x="50" y="49"/>
                </a:cxn>
                <a:cxn ang="0">
                  <a:pos x="80" y="39"/>
                </a:cxn>
                <a:cxn ang="0">
                  <a:pos x="60" y="10"/>
                </a:cxn>
                <a:cxn ang="0">
                  <a:pos x="30" y="0"/>
                </a:cxn>
                <a:cxn ang="0">
                  <a:pos x="0" y="10"/>
                </a:cxn>
              </a:cxnLst>
              <a:rect l="0" t="0" r="r" b="b"/>
              <a:pathLst>
                <a:path w="80" h="49">
                  <a:moveTo>
                    <a:pt x="0" y="10"/>
                  </a:moveTo>
                  <a:lnTo>
                    <a:pt x="20" y="39"/>
                  </a:lnTo>
                  <a:lnTo>
                    <a:pt x="50" y="49"/>
                  </a:lnTo>
                  <a:lnTo>
                    <a:pt x="80" y="39"/>
                  </a:lnTo>
                  <a:lnTo>
                    <a:pt x="60" y="10"/>
                  </a:lnTo>
                  <a:lnTo>
                    <a:pt x="30" y="0"/>
                  </a:lnTo>
                  <a:lnTo>
                    <a:pt x="0" y="1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7" name="Freeform 124"/>
            <p:cNvSpPr>
              <a:spLocks/>
            </p:cNvSpPr>
            <p:nvPr/>
          </p:nvSpPr>
          <p:spPr bwMode="auto">
            <a:xfrm>
              <a:off x="3534" y="3429"/>
              <a:ext cx="74" cy="26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41" y="49"/>
                </a:cxn>
                <a:cxn ang="0">
                  <a:pos x="70" y="39"/>
                </a:cxn>
                <a:cxn ang="0">
                  <a:pos x="160" y="58"/>
                </a:cxn>
                <a:cxn ang="0">
                  <a:pos x="191" y="68"/>
                </a:cxn>
                <a:cxn ang="0">
                  <a:pos x="191" y="49"/>
                </a:cxn>
                <a:cxn ang="0">
                  <a:pos x="171" y="19"/>
                </a:cxn>
                <a:cxn ang="0">
                  <a:pos x="130" y="19"/>
                </a:cxn>
                <a:cxn ang="0">
                  <a:pos x="111" y="0"/>
                </a:cxn>
                <a:cxn ang="0">
                  <a:pos x="30" y="10"/>
                </a:cxn>
                <a:cxn ang="0">
                  <a:pos x="0" y="29"/>
                </a:cxn>
              </a:cxnLst>
              <a:rect l="0" t="0" r="r" b="b"/>
              <a:pathLst>
                <a:path w="191" h="68">
                  <a:moveTo>
                    <a:pt x="0" y="29"/>
                  </a:moveTo>
                  <a:lnTo>
                    <a:pt x="41" y="49"/>
                  </a:lnTo>
                  <a:lnTo>
                    <a:pt x="70" y="39"/>
                  </a:lnTo>
                  <a:lnTo>
                    <a:pt x="160" y="58"/>
                  </a:lnTo>
                  <a:lnTo>
                    <a:pt x="191" y="68"/>
                  </a:lnTo>
                  <a:lnTo>
                    <a:pt x="191" y="49"/>
                  </a:lnTo>
                  <a:lnTo>
                    <a:pt x="171" y="19"/>
                  </a:lnTo>
                  <a:lnTo>
                    <a:pt x="130" y="19"/>
                  </a:lnTo>
                  <a:lnTo>
                    <a:pt x="111" y="0"/>
                  </a:lnTo>
                  <a:lnTo>
                    <a:pt x="30" y="10"/>
                  </a:lnTo>
                  <a:lnTo>
                    <a:pt x="0" y="2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8" name="Freeform 125"/>
            <p:cNvSpPr>
              <a:spLocks/>
            </p:cNvSpPr>
            <p:nvPr/>
          </p:nvSpPr>
          <p:spPr bwMode="auto">
            <a:xfrm>
              <a:off x="3534" y="3429"/>
              <a:ext cx="74" cy="26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41" y="49"/>
                </a:cxn>
                <a:cxn ang="0">
                  <a:pos x="70" y="39"/>
                </a:cxn>
                <a:cxn ang="0">
                  <a:pos x="160" y="58"/>
                </a:cxn>
                <a:cxn ang="0">
                  <a:pos x="191" y="68"/>
                </a:cxn>
                <a:cxn ang="0">
                  <a:pos x="191" y="49"/>
                </a:cxn>
                <a:cxn ang="0">
                  <a:pos x="171" y="19"/>
                </a:cxn>
                <a:cxn ang="0">
                  <a:pos x="130" y="19"/>
                </a:cxn>
                <a:cxn ang="0">
                  <a:pos x="111" y="0"/>
                </a:cxn>
                <a:cxn ang="0">
                  <a:pos x="30" y="10"/>
                </a:cxn>
                <a:cxn ang="0">
                  <a:pos x="0" y="29"/>
                </a:cxn>
              </a:cxnLst>
              <a:rect l="0" t="0" r="r" b="b"/>
              <a:pathLst>
                <a:path w="191" h="68">
                  <a:moveTo>
                    <a:pt x="0" y="29"/>
                  </a:moveTo>
                  <a:lnTo>
                    <a:pt x="41" y="49"/>
                  </a:lnTo>
                  <a:lnTo>
                    <a:pt x="70" y="39"/>
                  </a:lnTo>
                  <a:lnTo>
                    <a:pt x="160" y="58"/>
                  </a:lnTo>
                  <a:lnTo>
                    <a:pt x="191" y="68"/>
                  </a:lnTo>
                  <a:lnTo>
                    <a:pt x="191" y="49"/>
                  </a:lnTo>
                  <a:lnTo>
                    <a:pt x="171" y="19"/>
                  </a:lnTo>
                  <a:lnTo>
                    <a:pt x="130" y="19"/>
                  </a:lnTo>
                  <a:lnTo>
                    <a:pt x="111" y="0"/>
                  </a:lnTo>
                  <a:lnTo>
                    <a:pt x="30" y="10"/>
                  </a:lnTo>
                  <a:lnTo>
                    <a:pt x="0" y="2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29" name="Freeform 126"/>
            <p:cNvSpPr>
              <a:spLocks/>
            </p:cNvSpPr>
            <p:nvPr/>
          </p:nvSpPr>
          <p:spPr bwMode="auto">
            <a:xfrm>
              <a:off x="3517" y="3398"/>
              <a:ext cx="25" cy="6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9" y="19"/>
                </a:cxn>
                <a:cxn ang="0">
                  <a:pos x="20" y="0"/>
                </a:cxn>
                <a:cxn ang="0">
                  <a:pos x="0" y="19"/>
                </a:cxn>
              </a:cxnLst>
              <a:rect l="0" t="0" r="r" b="b"/>
              <a:pathLst>
                <a:path w="59" h="19">
                  <a:moveTo>
                    <a:pt x="0" y="19"/>
                  </a:moveTo>
                  <a:lnTo>
                    <a:pt x="59" y="19"/>
                  </a:lnTo>
                  <a:lnTo>
                    <a:pt x="20" y="0"/>
                  </a:lnTo>
                  <a:lnTo>
                    <a:pt x="0" y="1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0" name="Freeform 127"/>
            <p:cNvSpPr>
              <a:spLocks/>
            </p:cNvSpPr>
            <p:nvPr/>
          </p:nvSpPr>
          <p:spPr bwMode="auto">
            <a:xfrm>
              <a:off x="3517" y="3398"/>
              <a:ext cx="25" cy="6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59" y="19"/>
                </a:cxn>
                <a:cxn ang="0">
                  <a:pos x="20" y="0"/>
                </a:cxn>
                <a:cxn ang="0">
                  <a:pos x="0" y="19"/>
                </a:cxn>
              </a:cxnLst>
              <a:rect l="0" t="0" r="r" b="b"/>
              <a:pathLst>
                <a:path w="59" h="19">
                  <a:moveTo>
                    <a:pt x="0" y="19"/>
                  </a:moveTo>
                  <a:lnTo>
                    <a:pt x="59" y="19"/>
                  </a:lnTo>
                  <a:lnTo>
                    <a:pt x="20" y="0"/>
                  </a:lnTo>
                  <a:lnTo>
                    <a:pt x="0" y="1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1" name="Freeform 128"/>
            <p:cNvSpPr>
              <a:spLocks/>
            </p:cNvSpPr>
            <p:nvPr/>
          </p:nvSpPr>
          <p:spPr bwMode="auto">
            <a:xfrm>
              <a:off x="3595" y="3363"/>
              <a:ext cx="26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1" y="30"/>
                </a:cxn>
                <a:cxn ang="0">
                  <a:pos x="61" y="21"/>
                </a:cxn>
                <a:cxn ang="0">
                  <a:pos x="31" y="0"/>
                </a:cxn>
                <a:cxn ang="0">
                  <a:pos x="0" y="10"/>
                </a:cxn>
              </a:cxnLst>
              <a:rect l="0" t="0" r="r" b="b"/>
              <a:pathLst>
                <a:path w="61" h="30">
                  <a:moveTo>
                    <a:pt x="0" y="10"/>
                  </a:moveTo>
                  <a:lnTo>
                    <a:pt x="31" y="30"/>
                  </a:lnTo>
                  <a:lnTo>
                    <a:pt x="61" y="21"/>
                  </a:lnTo>
                  <a:lnTo>
                    <a:pt x="31" y="0"/>
                  </a:lnTo>
                  <a:lnTo>
                    <a:pt x="0" y="1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2" name="Freeform 129"/>
            <p:cNvSpPr>
              <a:spLocks/>
            </p:cNvSpPr>
            <p:nvPr/>
          </p:nvSpPr>
          <p:spPr bwMode="auto">
            <a:xfrm>
              <a:off x="3595" y="3363"/>
              <a:ext cx="26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1" y="30"/>
                </a:cxn>
                <a:cxn ang="0">
                  <a:pos x="61" y="21"/>
                </a:cxn>
                <a:cxn ang="0">
                  <a:pos x="31" y="0"/>
                </a:cxn>
                <a:cxn ang="0">
                  <a:pos x="0" y="10"/>
                </a:cxn>
              </a:cxnLst>
              <a:rect l="0" t="0" r="r" b="b"/>
              <a:pathLst>
                <a:path w="61" h="30">
                  <a:moveTo>
                    <a:pt x="0" y="10"/>
                  </a:moveTo>
                  <a:lnTo>
                    <a:pt x="31" y="30"/>
                  </a:lnTo>
                  <a:lnTo>
                    <a:pt x="61" y="21"/>
                  </a:lnTo>
                  <a:lnTo>
                    <a:pt x="31" y="0"/>
                  </a:lnTo>
                  <a:lnTo>
                    <a:pt x="0" y="1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3" name="Freeform 130"/>
            <p:cNvSpPr>
              <a:spLocks/>
            </p:cNvSpPr>
            <p:nvPr/>
          </p:nvSpPr>
          <p:spPr bwMode="auto">
            <a:xfrm>
              <a:off x="3724" y="3382"/>
              <a:ext cx="23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29"/>
                </a:cxn>
                <a:cxn ang="0">
                  <a:pos x="59" y="19"/>
                </a:cxn>
                <a:cxn ang="0">
                  <a:pos x="40" y="0"/>
                </a:cxn>
                <a:cxn ang="0">
                  <a:pos x="0" y="0"/>
                </a:cxn>
              </a:cxnLst>
              <a:rect l="0" t="0" r="r" b="b"/>
              <a:pathLst>
                <a:path w="59" h="29">
                  <a:moveTo>
                    <a:pt x="0" y="0"/>
                  </a:moveTo>
                  <a:lnTo>
                    <a:pt x="29" y="29"/>
                  </a:lnTo>
                  <a:lnTo>
                    <a:pt x="59" y="19"/>
                  </a:lnTo>
                  <a:lnTo>
                    <a:pt x="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4" name="Freeform 131"/>
            <p:cNvSpPr>
              <a:spLocks/>
            </p:cNvSpPr>
            <p:nvPr/>
          </p:nvSpPr>
          <p:spPr bwMode="auto">
            <a:xfrm>
              <a:off x="3724" y="3382"/>
              <a:ext cx="23" cy="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" y="29"/>
                </a:cxn>
                <a:cxn ang="0">
                  <a:pos x="59" y="19"/>
                </a:cxn>
                <a:cxn ang="0">
                  <a:pos x="40" y="0"/>
                </a:cxn>
                <a:cxn ang="0">
                  <a:pos x="0" y="0"/>
                </a:cxn>
              </a:cxnLst>
              <a:rect l="0" t="0" r="r" b="b"/>
              <a:pathLst>
                <a:path w="59" h="29">
                  <a:moveTo>
                    <a:pt x="0" y="0"/>
                  </a:moveTo>
                  <a:lnTo>
                    <a:pt x="29" y="29"/>
                  </a:lnTo>
                  <a:lnTo>
                    <a:pt x="59" y="19"/>
                  </a:lnTo>
                  <a:lnTo>
                    <a:pt x="40" y="0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5" name="Freeform 134"/>
            <p:cNvSpPr>
              <a:spLocks/>
            </p:cNvSpPr>
            <p:nvPr/>
          </p:nvSpPr>
          <p:spPr bwMode="auto">
            <a:xfrm>
              <a:off x="3264" y="3089"/>
              <a:ext cx="57" cy="7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0" y="154"/>
                </a:cxn>
                <a:cxn ang="0">
                  <a:pos x="80" y="116"/>
                </a:cxn>
                <a:cxn ang="0">
                  <a:pos x="100" y="77"/>
                </a:cxn>
                <a:cxn ang="0">
                  <a:pos x="150" y="39"/>
                </a:cxn>
                <a:cxn ang="0">
                  <a:pos x="139" y="0"/>
                </a:cxn>
                <a:cxn ang="0">
                  <a:pos x="120" y="39"/>
                </a:cxn>
                <a:cxn ang="0">
                  <a:pos x="70" y="97"/>
                </a:cxn>
                <a:cxn ang="0">
                  <a:pos x="9" y="145"/>
                </a:cxn>
                <a:cxn ang="0">
                  <a:pos x="0" y="174"/>
                </a:cxn>
              </a:cxnLst>
              <a:rect l="0" t="0" r="r" b="b"/>
              <a:pathLst>
                <a:path w="150" h="174">
                  <a:moveTo>
                    <a:pt x="0" y="174"/>
                  </a:moveTo>
                  <a:lnTo>
                    <a:pt x="40" y="154"/>
                  </a:lnTo>
                  <a:lnTo>
                    <a:pt x="80" y="116"/>
                  </a:lnTo>
                  <a:lnTo>
                    <a:pt x="100" y="77"/>
                  </a:lnTo>
                  <a:lnTo>
                    <a:pt x="150" y="39"/>
                  </a:lnTo>
                  <a:lnTo>
                    <a:pt x="139" y="0"/>
                  </a:lnTo>
                  <a:lnTo>
                    <a:pt x="120" y="39"/>
                  </a:lnTo>
                  <a:lnTo>
                    <a:pt x="70" y="97"/>
                  </a:lnTo>
                  <a:lnTo>
                    <a:pt x="9" y="145"/>
                  </a:lnTo>
                  <a:lnTo>
                    <a:pt x="0" y="17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6" name="Freeform 135"/>
            <p:cNvSpPr>
              <a:spLocks/>
            </p:cNvSpPr>
            <p:nvPr/>
          </p:nvSpPr>
          <p:spPr bwMode="auto">
            <a:xfrm>
              <a:off x="3264" y="3089"/>
              <a:ext cx="57" cy="7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40" y="154"/>
                </a:cxn>
                <a:cxn ang="0">
                  <a:pos x="80" y="116"/>
                </a:cxn>
                <a:cxn ang="0">
                  <a:pos x="100" y="77"/>
                </a:cxn>
                <a:cxn ang="0">
                  <a:pos x="150" y="39"/>
                </a:cxn>
                <a:cxn ang="0">
                  <a:pos x="139" y="0"/>
                </a:cxn>
                <a:cxn ang="0">
                  <a:pos x="120" y="39"/>
                </a:cxn>
                <a:cxn ang="0">
                  <a:pos x="70" y="97"/>
                </a:cxn>
                <a:cxn ang="0">
                  <a:pos x="9" y="145"/>
                </a:cxn>
                <a:cxn ang="0">
                  <a:pos x="0" y="174"/>
                </a:cxn>
              </a:cxnLst>
              <a:rect l="0" t="0" r="r" b="b"/>
              <a:pathLst>
                <a:path w="150" h="174">
                  <a:moveTo>
                    <a:pt x="0" y="174"/>
                  </a:moveTo>
                  <a:lnTo>
                    <a:pt x="40" y="154"/>
                  </a:lnTo>
                  <a:lnTo>
                    <a:pt x="80" y="116"/>
                  </a:lnTo>
                  <a:lnTo>
                    <a:pt x="100" y="77"/>
                  </a:lnTo>
                  <a:lnTo>
                    <a:pt x="150" y="39"/>
                  </a:lnTo>
                  <a:lnTo>
                    <a:pt x="139" y="0"/>
                  </a:lnTo>
                  <a:lnTo>
                    <a:pt x="120" y="39"/>
                  </a:lnTo>
                  <a:lnTo>
                    <a:pt x="70" y="97"/>
                  </a:lnTo>
                  <a:lnTo>
                    <a:pt x="9" y="145"/>
                  </a:lnTo>
                  <a:lnTo>
                    <a:pt x="0" y="174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7" name="Freeform 136"/>
            <p:cNvSpPr>
              <a:spLocks/>
            </p:cNvSpPr>
            <p:nvPr/>
          </p:nvSpPr>
          <p:spPr bwMode="auto">
            <a:xfrm>
              <a:off x="3342" y="3033"/>
              <a:ext cx="32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28"/>
                </a:cxn>
                <a:cxn ang="0">
                  <a:pos x="39" y="58"/>
                </a:cxn>
                <a:cxn ang="0">
                  <a:pos x="50" y="77"/>
                </a:cxn>
                <a:cxn ang="0">
                  <a:pos x="80" y="58"/>
                </a:cxn>
                <a:cxn ang="0">
                  <a:pos x="80" y="28"/>
                </a:cxn>
                <a:cxn ang="0">
                  <a:pos x="59" y="9"/>
                </a:cxn>
                <a:cxn ang="0">
                  <a:pos x="0" y="0"/>
                </a:cxn>
              </a:cxnLst>
              <a:rect l="0" t="0" r="r" b="b"/>
              <a:pathLst>
                <a:path w="80" h="77">
                  <a:moveTo>
                    <a:pt x="0" y="0"/>
                  </a:moveTo>
                  <a:lnTo>
                    <a:pt x="19" y="28"/>
                  </a:lnTo>
                  <a:lnTo>
                    <a:pt x="39" y="58"/>
                  </a:lnTo>
                  <a:lnTo>
                    <a:pt x="50" y="77"/>
                  </a:lnTo>
                  <a:lnTo>
                    <a:pt x="80" y="58"/>
                  </a:lnTo>
                  <a:lnTo>
                    <a:pt x="80" y="28"/>
                  </a:lnTo>
                  <a:lnTo>
                    <a:pt x="59" y="9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8" name="Freeform 137"/>
            <p:cNvSpPr>
              <a:spLocks/>
            </p:cNvSpPr>
            <p:nvPr/>
          </p:nvSpPr>
          <p:spPr bwMode="auto">
            <a:xfrm>
              <a:off x="3342" y="3033"/>
              <a:ext cx="32" cy="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28"/>
                </a:cxn>
                <a:cxn ang="0">
                  <a:pos x="39" y="58"/>
                </a:cxn>
                <a:cxn ang="0">
                  <a:pos x="50" y="77"/>
                </a:cxn>
                <a:cxn ang="0">
                  <a:pos x="80" y="58"/>
                </a:cxn>
                <a:cxn ang="0">
                  <a:pos x="80" y="28"/>
                </a:cxn>
                <a:cxn ang="0">
                  <a:pos x="59" y="9"/>
                </a:cxn>
                <a:cxn ang="0">
                  <a:pos x="0" y="0"/>
                </a:cxn>
              </a:cxnLst>
              <a:rect l="0" t="0" r="r" b="b"/>
              <a:pathLst>
                <a:path w="80" h="77">
                  <a:moveTo>
                    <a:pt x="0" y="0"/>
                  </a:moveTo>
                  <a:lnTo>
                    <a:pt x="19" y="28"/>
                  </a:lnTo>
                  <a:lnTo>
                    <a:pt x="39" y="58"/>
                  </a:lnTo>
                  <a:lnTo>
                    <a:pt x="50" y="77"/>
                  </a:lnTo>
                  <a:lnTo>
                    <a:pt x="80" y="58"/>
                  </a:lnTo>
                  <a:lnTo>
                    <a:pt x="80" y="28"/>
                  </a:lnTo>
                  <a:lnTo>
                    <a:pt x="59" y="9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9" name="Freeform 138"/>
            <p:cNvSpPr>
              <a:spLocks/>
            </p:cNvSpPr>
            <p:nvPr/>
          </p:nvSpPr>
          <p:spPr bwMode="auto">
            <a:xfrm>
              <a:off x="3444" y="3058"/>
              <a:ext cx="30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8"/>
                </a:cxn>
                <a:cxn ang="0">
                  <a:pos x="39" y="47"/>
                </a:cxn>
                <a:cxn ang="0">
                  <a:pos x="29" y="77"/>
                </a:cxn>
                <a:cxn ang="0">
                  <a:pos x="0" y="68"/>
                </a:cxn>
                <a:cxn ang="0">
                  <a:pos x="0" y="106"/>
                </a:cxn>
                <a:cxn ang="0">
                  <a:pos x="29" y="115"/>
                </a:cxn>
                <a:cxn ang="0">
                  <a:pos x="29" y="154"/>
                </a:cxn>
                <a:cxn ang="0">
                  <a:pos x="59" y="145"/>
                </a:cxn>
                <a:cxn ang="0">
                  <a:pos x="39" y="115"/>
                </a:cxn>
                <a:cxn ang="0">
                  <a:pos x="39" y="96"/>
                </a:cxn>
                <a:cxn ang="0">
                  <a:pos x="79" y="96"/>
                </a:cxn>
                <a:cxn ang="0">
                  <a:pos x="69" y="58"/>
                </a:cxn>
                <a:cxn ang="0">
                  <a:pos x="69" y="28"/>
                </a:cxn>
                <a:cxn ang="0">
                  <a:pos x="59" y="0"/>
                </a:cxn>
                <a:cxn ang="0">
                  <a:pos x="29" y="9"/>
                </a:cxn>
                <a:cxn ang="0">
                  <a:pos x="0" y="0"/>
                </a:cxn>
              </a:cxnLst>
              <a:rect l="0" t="0" r="r" b="b"/>
              <a:pathLst>
                <a:path w="79" h="154">
                  <a:moveTo>
                    <a:pt x="0" y="0"/>
                  </a:moveTo>
                  <a:lnTo>
                    <a:pt x="9" y="38"/>
                  </a:lnTo>
                  <a:lnTo>
                    <a:pt x="39" y="47"/>
                  </a:lnTo>
                  <a:lnTo>
                    <a:pt x="29" y="77"/>
                  </a:lnTo>
                  <a:lnTo>
                    <a:pt x="0" y="68"/>
                  </a:lnTo>
                  <a:lnTo>
                    <a:pt x="0" y="106"/>
                  </a:lnTo>
                  <a:lnTo>
                    <a:pt x="29" y="115"/>
                  </a:lnTo>
                  <a:lnTo>
                    <a:pt x="29" y="154"/>
                  </a:lnTo>
                  <a:lnTo>
                    <a:pt x="59" y="145"/>
                  </a:lnTo>
                  <a:lnTo>
                    <a:pt x="39" y="115"/>
                  </a:lnTo>
                  <a:lnTo>
                    <a:pt x="39" y="96"/>
                  </a:lnTo>
                  <a:lnTo>
                    <a:pt x="79" y="96"/>
                  </a:lnTo>
                  <a:lnTo>
                    <a:pt x="69" y="58"/>
                  </a:lnTo>
                  <a:lnTo>
                    <a:pt x="69" y="28"/>
                  </a:lnTo>
                  <a:lnTo>
                    <a:pt x="59" y="0"/>
                  </a:lnTo>
                  <a:lnTo>
                    <a:pt x="29" y="9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0" name="Freeform 139"/>
            <p:cNvSpPr>
              <a:spLocks/>
            </p:cNvSpPr>
            <p:nvPr/>
          </p:nvSpPr>
          <p:spPr bwMode="auto">
            <a:xfrm>
              <a:off x="3444" y="3058"/>
              <a:ext cx="30" cy="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38"/>
                </a:cxn>
                <a:cxn ang="0">
                  <a:pos x="39" y="47"/>
                </a:cxn>
                <a:cxn ang="0">
                  <a:pos x="29" y="77"/>
                </a:cxn>
                <a:cxn ang="0">
                  <a:pos x="0" y="68"/>
                </a:cxn>
                <a:cxn ang="0">
                  <a:pos x="0" y="106"/>
                </a:cxn>
                <a:cxn ang="0">
                  <a:pos x="29" y="115"/>
                </a:cxn>
                <a:cxn ang="0">
                  <a:pos x="29" y="154"/>
                </a:cxn>
                <a:cxn ang="0">
                  <a:pos x="59" y="145"/>
                </a:cxn>
                <a:cxn ang="0">
                  <a:pos x="39" y="115"/>
                </a:cxn>
                <a:cxn ang="0">
                  <a:pos x="39" y="96"/>
                </a:cxn>
                <a:cxn ang="0">
                  <a:pos x="79" y="96"/>
                </a:cxn>
                <a:cxn ang="0">
                  <a:pos x="69" y="58"/>
                </a:cxn>
                <a:cxn ang="0">
                  <a:pos x="69" y="28"/>
                </a:cxn>
                <a:cxn ang="0">
                  <a:pos x="59" y="0"/>
                </a:cxn>
                <a:cxn ang="0">
                  <a:pos x="29" y="9"/>
                </a:cxn>
                <a:cxn ang="0">
                  <a:pos x="0" y="0"/>
                </a:cxn>
              </a:cxnLst>
              <a:rect l="0" t="0" r="r" b="b"/>
              <a:pathLst>
                <a:path w="79" h="154">
                  <a:moveTo>
                    <a:pt x="0" y="0"/>
                  </a:moveTo>
                  <a:lnTo>
                    <a:pt x="9" y="38"/>
                  </a:lnTo>
                  <a:lnTo>
                    <a:pt x="39" y="47"/>
                  </a:lnTo>
                  <a:lnTo>
                    <a:pt x="29" y="77"/>
                  </a:lnTo>
                  <a:lnTo>
                    <a:pt x="0" y="68"/>
                  </a:lnTo>
                  <a:lnTo>
                    <a:pt x="0" y="106"/>
                  </a:lnTo>
                  <a:lnTo>
                    <a:pt x="29" y="115"/>
                  </a:lnTo>
                  <a:lnTo>
                    <a:pt x="29" y="154"/>
                  </a:lnTo>
                  <a:lnTo>
                    <a:pt x="59" y="145"/>
                  </a:lnTo>
                  <a:lnTo>
                    <a:pt x="39" y="115"/>
                  </a:lnTo>
                  <a:lnTo>
                    <a:pt x="39" y="96"/>
                  </a:lnTo>
                  <a:lnTo>
                    <a:pt x="79" y="96"/>
                  </a:lnTo>
                  <a:lnTo>
                    <a:pt x="69" y="58"/>
                  </a:lnTo>
                  <a:lnTo>
                    <a:pt x="69" y="28"/>
                  </a:lnTo>
                  <a:lnTo>
                    <a:pt x="59" y="0"/>
                  </a:lnTo>
                  <a:lnTo>
                    <a:pt x="29" y="9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1" name="Freeform 140"/>
            <p:cNvSpPr>
              <a:spLocks/>
            </p:cNvSpPr>
            <p:nvPr/>
          </p:nvSpPr>
          <p:spPr bwMode="auto">
            <a:xfrm>
              <a:off x="3380" y="3075"/>
              <a:ext cx="69" cy="69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40" y="79"/>
                </a:cxn>
                <a:cxn ang="0">
                  <a:pos x="60" y="88"/>
                </a:cxn>
                <a:cxn ang="0">
                  <a:pos x="60" y="117"/>
                </a:cxn>
                <a:cxn ang="0">
                  <a:pos x="31" y="126"/>
                </a:cxn>
                <a:cxn ang="0">
                  <a:pos x="70" y="175"/>
                </a:cxn>
                <a:cxn ang="0">
                  <a:pos x="90" y="166"/>
                </a:cxn>
                <a:cxn ang="0">
                  <a:pos x="81" y="126"/>
                </a:cxn>
                <a:cxn ang="0">
                  <a:pos x="110" y="147"/>
                </a:cxn>
                <a:cxn ang="0">
                  <a:pos x="120" y="117"/>
                </a:cxn>
                <a:cxn ang="0">
                  <a:pos x="140" y="147"/>
                </a:cxn>
                <a:cxn ang="0">
                  <a:pos x="170" y="137"/>
                </a:cxn>
                <a:cxn ang="0">
                  <a:pos x="170" y="107"/>
                </a:cxn>
                <a:cxn ang="0">
                  <a:pos x="140" y="107"/>
                </a:cxn>
                <a:cxn ang="0">
                  <a:pos x="140" y="49"/>
                </a:cxn>
                <a:cxn ang="0">
                  <a:pos x="120" y="68"/>
                </a:cxn>
                <a:cxn ang="0">
                  <a:pos x="100" y="88"/>
                </a:cxn>
                <a:cxn ang="0">
                  <a:pos x="110" y="59"/>
                </a:cxn>
                <a:cxn ang="0">
                  <a:pos x="81" y="59"/>
                </a:cxn>
                <a:cxn ang="0">
                  <a:pos x="81" y="21"/>
                </a:cxn>
                <a:cxn ang="0">
                  <a:pos x="40" y="21"/>
                </a:cxn>
                <a:cxn ang="0">
                  <a:pos x="40" y="0"/>
                </a:cxn>
                <a:cxn ang="0">
                  <a:pos x="0" y="0"/>
                </a:cxn>
                <a:cxn ang="0">
                  <a:pos x="10" y="21"/>
                </a:cxn>
                <a:cxn ang="0">
                  <a:pos x="0" y="79"/>
                </a:cxn>
              </a:cxnLst>
              <a:rect l="0" t="0" r="r" b="b"/>
              <a:pathLst>
                <a:path w="170" h="175">
                  <a:moveTo>
                    <a:pt x="0" y="79"/>
                  </a:moveTo>
                  <a:lnTo>
                    <a:pt x="40" y="79"/>
                  </a:lnTo>
                  <a:lnTo>
                    <a:pt x="60" y="88"/>
                  </a:lnTo>
                  <a:lnTo>
                    <a:pt x="60" y="117"/>
                  </a:lnTo>
                  <a:lnTo>
                    <a:pt x="31" y="126"/>
                  </a:lnTo>
                  <a:lnTo>
                    <a:pt x="70" y="175"/>
                  </a:lnTo>
                  <a:lnTo>
                    <a:pt x="90" y="166"/>
                  </a:lnTo>
                  <a:lnTo>
                    <a:pt x="81" y="126"/>
                  </a:lnTo>
                  <a:lnTo>
                    <a:pt x="110" y="147"/>
                  </a:lnTo>
                  <a:lnTo>
                    <a:pt x="120" y="117"/>
                  </a:lnTo>
                  <a:lnTo>
                    <a:pt x="140" y="147"/>
                  </a:lnTo>
                  <a:lnTo>
                    <a:pt x="170" y="137"/>
                  </a:lnTo>
                  <a:lnTo>
                    <a:pt x="170" y="107"/>
                  </a:lnTo>
                  <a:lnTo>
                    <a:pt x="140" y="107"/>
                  </a:lnTo>
                  <a:lnTo>
                    <a:pt x="140" y="49"/>
                  </a:lnTo>
                  <a:lnTo>
                    <a:pt x="120" y="68"/>
                  </a:lnTo>
                  <a:lnTo>
                    <a:pt x="100" y="88"/>
                  </a:lnTo>
                  <a:lnTo>
                    <a:pt x="110" y="59"/>
                  </a:lnTo>
                  <a:lnTo>
                    <a:pt x="81" y="59"/>
                  </a:lnTo>
                  <a:lnTo>
                    <a:pt x="81" y="21"/>
                  </a:lnTo>
                  <a:lnTo>
                    <a:pt x="40" y="21"/>
                  </a:lnTo>
                  <a:lnTo>
                    <a:pt x="40" y="0"/>
                  </a:lnTo>
                  <a:lnTo>
                    <a:pt x="0" y="0"/>
                  </a:lnTo>
                  <a:lnTo>
                    <a:pt x="10" y="21"/>
                  </a:lnTo>
                  <a:lnTo>
                    <a:pt x="0" y="7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2" name="Freeform 141"/>
            <p:cNvSpPr>
              <a:spLocks/>
            </p:cNvSpPr>
            <p:nvPr/>
          </p:nvSpPr>
          <p:spPr bwMode="auto">
            <a:xfrm>
              <a:off x="3380" y="3075"/>
              <a:ext cx="69" cy="69"/>
            </a:xfrm>
            <a:custGeom>
              <a:avLst/>
              <a:gdLst/>
              <a:ahLst/>
              <a:cxnLst>
                <a:cxn ang="0">
                  <a:pos x="0" y="79"/>
                </a:cxn>
                <a:cxn ang="0">
                  <a:pos x="40" y="79"/>
                </a:cxn>
                <a:cxn ang="0">
                  <a:pos x="60" y="88"/>
                </a:cxn>
                <a:cxn ang="0">
                  <a:pos x="60" y="117"/>
                </a:cxn>
                <a:cxn ang="0">
                  <a:pos x="31" y="126"/>
                </a:cxn>
                <a:cxn ang="0">
                  <a:pos x="70" y="175"/>
                </a:cxn>
                <a:cxn ang="0">
                  <a:pos x="90" y="166"/>
                </a:cxn>
                <a:cxn ang="0">
                  <a:pos x="81" y="126"/>
                </a:cxn>
                <a:cxn ang="0">
                  <a:pos x="110" y="147"/>
                </a:cxn>
                <a:cxn ang="0">
                  <a:pos x="120" y="117"/>
                </a:cxn>
                <a:cxn ang="0">
                  <a:pos x="140" y="147"/>
                </a:cxn>
                <a:cxn ang="0">
                  <a:pos x="170" y="137"/>
                </a:cxn>
                <a:cxn ang="0">
                  <a:pos x="170" y="107"/>
                </a:cxn>
                <a:cxn ang="0">
                  <a:pos x="140" y="107"/>
                </a:cxn>
                <a:cxn ang="0">
                  <a:pos x="140" y="49"/>
                </a:cxn>
                <a:cxn ang="0">
                  <a:pos x="120" y="68"/>
                </a:cxn>
                <a:cxn ang="0">
                  <a:pos x="100" y="88"/>
                </a:cxn>
                <a:cxn ang="0">
                  <a:pos x="110" y="59"/>
                </a:cxn>
                <a:cxn ang="0">
                  <a:pos x="81" y="59"/>
                </a:cxn>
                <a:cxn ang="0">
                  <a:pos x="81" y="21"/>
                </a:cxn>
                <a:cxn ang="0">
                  <a:pos x="40" y="21"/>
                </a:cxn>
                <a:cxn ang="0">
                  <a:pos x="40" y="0"/>
                </a:cxn>
                <a:cxn ang="0">
                  <a:pos x="0" y="0"/>
                </a:cxn>
                <a:cxn ang="0">
                  <a:pos x="10" y="21"/>
                </a:cxn>
                <a:cxn ang="0">
                  <a:pos x="0" y="79"/>
                </a:cxn>
              </a:cxnLst>
              <a:rect l="0" t="0" r="r" b="b"/>
              <a:pathLst>
                <a:path w="170" h="175">
                  <a:moveTo>
                    <a:pt x="0" y="79"/>
                  </a:moveTo>
                  <a:lnTo>
                    <a:pt x="40" y="79"/>
                  </a:lnTo>
                  <a:lnTo>
                    <a:pt x="60" y="88"/>
                  </a:lnTo>
                  <a:lnTo>
                    <a:pt x="60" y="117"/>
                  </a:lnTo>
                  <a:lnTo>
                    <a:pt x="31" y="126"/>
                  </a:lnTo>
                  <a:lnTo>
                    <a:pt x="70" y="175"/>
                  </a:lnTo>
                  <a:lnTo>
                    <a:pt x="90" y="166"/>
                  </a:lnTo>
                  <a:lnTo>
                    <a:pt x="81" y="126"/>
                  </a:lnTo>
                  <a:lnTo>
                    <a:pt x="110" y="147"/>
                  </a:lnTo>
                  <a:lnTo>
                    <a:pt x="120" y="117"/>
                  </a:lnTo>
                  <a:lnTo>
                    <a:pt x="140" y="147"/>
                  </a:lnTo>
                  <a:lnTo>
                    <a:pt x="170" y="137"/>
                  </a:lnTo>
                  <a:lnTo>
                    <a:pt x="170" y="107"/>
                  </a:lnTo>
                  <a:lnTo>
                    <a:pt x="140" y="107"/>
                  </a:lnTo>
                  <a:lnTo>
                    <a:pt x="140" y="49"/>
                  </a:lnTo>
                  <a:lnTo>
                    <a:pt x="120" y="68"/>
                  </a:lnTo>
                  <a:lnTo>
                    <a:pt x="100" y="88"/>
                  </a:lnTo>
                  <a:lnTo>
                    <a:pt x="110" y="59"/>
                  </a:lnTo>
                  <a:lnTo>
                    <a:pt x="81" y="59"/>
                  </a:lnTo>
                  <a:lnTo>
                    <a:pt x="81" y="21"/>
                  </a:lnTo>
                  <a:lnTo>
                    <a:pt x="40" y="21"/>
                  </a:lnTo>
                  <a:lnTo>
                    <a:pt x="40" y="0"/>
                  </a:lnTo>
                  <a:lnTo>
                    <a:pt x="0" y="0"/>
                  </a:lnTo>
                  <a:lnTo>
                    <a:pt x="10" y="21"/>
                  </a:lnTo>
                  <a:lnTo>
                    <a:pt x="0" y="79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3" name="Freeform 142"/>
            <p:cNvSpPr>
              <a:spLocks/>
            </p:cNvSpPr>
            <p:nvPr/>
          </p:nvSpPr>
          <p:spPr bwMode="auto">
            <a:xfrm>
              <a:off x="3380" y="3123"/>
              <a:ext cx="122" cy="105"/>
            </a:xfrm>
            <a:custGeom>
              <a:avLst/>
              <a:gdLst/>
              <a:ahLst/>
              <a:cxnLst>
                <a:cxn ang="0">
                  <a:pos x="0" y="165"/>
                </a:cxn>
                <a:cxn ang="0">
                  <a:pos x="10" y="194"/>
                </a:cxn>
                <a:cxn ang="0">
                  <a:pos x="40" y="137"/>
                </a:cxn>
                <a:cxn ang="0">
                  <a:pos x="60" y="137"/>
                </a:cxn>
                <a:cxn ang="0">
                  <a:pos x="70" y="156"/>
                </a:cxn>
                <a:cxn ang="0">
                  <a:pos x="90" y="156"/>
                </a:cxn>
                <a:cxn ang="0">
                  <a:pos x="110" y="137"/>
                </a:cxn>
                <a:cxn ang="0">
                  <a:pos x="140" y="146"/>
                </a:cxn>
                <a:cxn ang="0">
                  <a:pos x="150" y="156"/>
                </a:cxn>
                <a:cxn ang="0">
                  <a:pos x="140" y="175"/>
                </a:cxn>
                <a:cxn ang="0">
                  <a:pos x="140" y="214"/>
                </a:cxn>
                <a:cxn ang="0">
                  <a:pos x="190" y="252"/>
                </a:cxn>
                <a:cxn ang="0">
                  <a:pos x="209" y="252"/>
                </a:cxn>
                <a:cxn ang="0">
                  <a:pos x="230" y="272"/>
                </a:cxn>
                <a:cxn ang="0">
                  <a:pos x="250" y="243"/>
                </a:cxn>
                <a:cxn ang="0">
                  <a:pos x="230" y="194"/>
                </a:cxn>
                <a:cxn ang="0">
                  <a:pos x="230" y="175"/>
                </a:cxn>
                <a:cxn ang="0">
                  <a:pos x="250" y="156"/>
                </a:cxn>
                <a:cxn ang="0">
                  <a:pos x="270" y="184"/>
                </a:cxn>
                <a:cxn ang="0">
                  <a:pos x="280" y="224"/>
                </a:cxn>
                <a:cxn ang="0">
                  <a:pos x="309" y="165"/>
                </a:cxn>
                <a:cxn ang="0">
                  <a:pos x="309" y="137"/>
                </a:cxn>
                <a:cxn ang="0">
                  <a:pos x="290" y="98"/>
                </a:cxn>
                <a:cxn ang="0">
                  <a:pos x="290" y="59"/>
                </a:cxn>
                <a:cxn ang="0">
                  <a:pos x="270" y="30"/>
                </a:cxn>
                <a:cxn ang="0">
                  <a:pos x="230" y="0"/>
                </a:cxn>
                <a:cxn ang="0">
                  <a:pos x="230" y="49"/>
                </a:cxn>
                <a:cxn ang="0">
                  <a:pos x="209" y="59"/>
                </a:cxn>
                <a:cxn ang="0">
                  <a:pos x="190" y="49"/>
                </a:cxn>
                <a:cxn ang="0">
                  <a:pos x="180" y="88"/>
                </a:cxn>
                <a:cxn ang="0">
                  <a:pos x="150" y="88"/>
                </a:cxn>
                <a:cxn ang="0">
                  <a:pos x="130" y="107"/>
                </a:cxn>
                <a:cxn ang="0">
                  <a:pos x="120" y="88"/>
                </a:cxn>
                <a:cxn ang="0">
                  <a:pos x="110" y="68"/>
                </a:cxn>
                <a:cxn ang="0">
                  <a:pos x="81" y="88"/>
                </a:cxn>
                <a:cxn ang="0">
                  <a:pos x="60" y="107"/>
                </a:cxn>
                <a:cxn ang="0">
                  <a:pos x="31" y="117"/>
                </a:cxn>
                <a:cxn ang="0">
                  <a:pos x="10" y="137"/>
                </a:cxn>
                <a:cxn ang="0">
                  <a:pos x="0" y="165"/>
                </a:cxn>
              </a:cxnLst>
              <a:rect l="0" t="0" r="r" b="b"/>
              <a:pathLst>
                <a:path w="309" h="272">
                  <a:moveTo>
                    <a:pt x="0" y="165"/>
                  </a:moveTo>
                  <a:lnTo>
                    <a:pt x="10" y="194"/>
                  </a:lnTo>
                  <a:lnTo>
                    <a:pt x="40" y="137"/>
                  </a:lnTo>
                  <a:lnTo>
                    <a:pt x="60" y="137"/>
                  </a:lnTo>
                  <a:lnTo>
                    <a:pt x="70" y="156"/>
                  </a:lnTo>
                  <a:lnTo>
                    <a:pt x="90" y="156"/>
                  </a:lnTo>
                  <a:lnTo>
                    <a:pt x="110" y="137"/>
                  </a:lnTo>
                  <a:lnTo>
                    <a:pt x="140" y="146"/>
                  </a:lnTo>
                  <a:lnTo>
                    <a:pt x="150" y="156"/>
                  </a:lnTo>
                  <a:lnTo>
                    <a:pt x="140" y="175"/>
                  </a:lnTo>
                  <a:lnTo>
                    <a:pt x="140" y="214"/>
                  </a:lnTo>
                  <a:lnTo>
                    <a:pt x="190" y="252"/>
                  </a:lnTo>
                  <a:lnTo>
                    <a:pt x="209" y="252"/>
                  </a:lnTo>
                  <a:lnTo>
                    <a:pt x="230" y="272"/>
                  </a:lnTo>
                  <a:lnTo>
                    <a:pt x="250" y="243"/>
                  </a:lnTo>
                  <a:lnTo>
                    <a:pt x="230" y="194"/>
                  </a:lnTo>
                  <a:lnTo>
                    <a:pt x="230" y="175"/>
                  </a:lnTo>
                  <a:lnTo>
                    <a:pt x="250" y="156"/>
                  </a:lnTo>
                  <a:lnTo>
                    <a:pt x="270" y="184"/>
                  </a:lnTo>
                  <a:lnTo>
                    <a:pt x="280" y="224"/>
                  </a:lnTo>
                  <a:lnTo>
                    <a:pt x="309" y="165"/>
                  </a:lnTo>
                  <a:lnTo>
                    <a:pt x="309" y="137"/>
                  </a:lnTo>
                  <a:lnTo>
                    <a:pt x="290" y="98"/>
                  </a:lnTo>
                  <a:lnTo>
                    <a:pt x="290" y="59"/>
                  </a:lnTo>
                  <a:lnTo>
                    <a:pt x="270" y="30"/>
                  </a:lnTo>
                  <a:lnTo>
                    <a:pt x="230" y="0"/>
                  </a:lnTo>
                  <a:lnTo>
                    <a:pt x="230" y="49"/>
                  </a:lnTo>
                  <a:lnTo>
                    <a:pt x="209" y="59"/>
                  </a:lnTo>
                  <a:lnTo>
                    <a:pt x="190" y="49"/>
                  </a:lnTo>
                  <a:lnTo>
                    <a:pt x="180" y="88"/>
                  </a:lnTo>
                  <a:lnTo>
                    <a:pt x="150" y="88"/>
                  </a:lnTo>
                  <a:lnTo>
                    <a:pt x="130" y="107"/>
                  </a:lnTo>
                  <a:lnTo>
                    <a:pt x="120" y="88"/>
                  </a:lnTo>
                  <a:lnTo>
                    <a:pt x="110" y="68"/>
                  </a:lnTo>
                  <a:lnTo>
                    <a:pt x="81" y="88"/>
                  </a:lnTo>
                  <a:lnTo>
                    <a:pt x="60" y="107"/>
                  </a:lnTo>
                  <a:lnTo>
                    <a:pt x="31" y="117"/>
                  </a:lnTo>
                  <a:lnTo>
                    <a:pt x="10" y="137"/>
                  </a:lnTo>
                  <a:lnTo>
                    <a:pt x="0" y="16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4" name="Freeform 148"/>
            <p:cNvSpPr>
              <a:spLocks/>
            </p:cNvSpPr>
            <p:nvPr/>
          </p:nvSpPr>
          <p:spPr bwMode="auto">
            <a:xfrm>
              <a:off x="4283" y="3430"/>
              <a:ext cx="14" cy="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28"/>
                </a:cxn>
                <a:cxn ang="0">
                  <a:pos x="31" y="67"/>
                </a:cxn>
                <a:cxn ang="0">
                  <a:pos x="0" y="0"/>
                </a:cxn>
              </a:cxnLst>
              <a:rect l="0" t="0" r="r" b="b"/>
              <a:pathLst>
                <a:path w="31" h="67">
                  <a:moveTo>
                    <a:pt x="0" y="0"/>
                  </a:moveTo>
                  <a:lnTo>
                    <a:pt x="11" y="28"/>
                  </a:lnTo>
                  <a:lnTo>
                    <a:pt x="31" y="6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5" name="Freeform 150"/>
            <p:cNvSpPr>
              <a:spLocks/>
            </p:cNvSpPr>
            <p:nvPr/>
          </p:nvSpPr>
          <p:spPr bwMode="auto">
            <a:xfrm>
              <a:off x="4283" y="3430"/>
              <a:ext cx="14" cy="8"/>
            </a:xfrm>
            <a:custGeom>
              <a:avLst/>
              <a:gdLst/>
              <a:ahLst/>
              <a:cxnLst>
                <a:cxn ang="0">
                  <a:pos x="31" y="19"/>
                </a:cxn>
                <a:cxn ang="0">
                  <a:pos x="20" y="0"/>
                </a:cxn>
                <a:cxn ang="0">
                  <a:pos x="0" y="0"/>
                </a:cxn>
                <a:cxn ang="0">
                  <a:pos x="31" y="19"/>
                </a:cxn>
              </a:cxnLst>
              <a:rect l="0" t="0" r="r" b="b"/>
              <a:pathLst>
                <a:path w="31" h="19">
                  <a:moveTo>
                    <a:pt x="31" y="19"/>
                  </a:moveTo>
                  <a:lnTo>
                    <a:pt x="20" y="0"/>
                  </a:lnTo>
                  <a:lnTo>
                    <a:pt x="0" y="0"/>
                  </a:lnTo>
                  <a:lnTo>
                    <a:pt x="31" y="19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6" name="Freeform 158"/>
            <p:cNvSpPr>
              <a:spLocks/>
            </p:cNvSpPr>
            <p:nvPr/>
          </p:nvSpPr>
          <p:spPr bwMode="auto">
            <a:xfrm>
              <a:off x="3178" y="2806"/>
              <a:ext cx="13" cy="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9" y="0"/>
                </a:cxn>
                <a:cxn ang="0">
                  <a:pos x="29" y="0"/>
                </a:cxn>
                <a:cxn ang="0">
                  <a:pos x="19" y="30"/>
                </a:cxn>
                <a:cxn ang="0">
                  <a:pos x="9" y="30"/>
                </a:cxn>
                <a:cxn ang="0">
                  <a:pos x="0" y="11"/>
                </a:cxn>
              </a:cxnLst>
              <a:rect l="0" t="0" r="r" b="b"/>
              <a:pathLst>
                <a:path w="29" h="30">
                  <a:moveTo>
                    <a:pt x="0" y="11"/>
                  </a:moveTo>
                  <a:lnTo>
                    <a:pt x="19" y="0"/>
                  </a:lnTo>
                  <a:lnTo>
                    <a:pt x="29" y="0"/>
                  </a:lnTo>
                  <a:lnTo>
                    <a:pt x="19" y="30"/>
                  </a:lnTo>
                  <a:lnTo>
                    <a:pt x="9" y="30"/>
                  </a:lnTo>
                  <a:lnTo>
                    <a:pt x="0" y="11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7" name="Freeform 159"/>
            <p:cNvSpPr>
              <a:spLocks/>
            </p:cNvSpPr>
            <p:nvPr/>
          </p:nvSpPr>
          <p:spPr bwMode="auto">
            <a:xfrm>
              <a:off x="3178" y="2806"/>
              <a:ext cx="13" cy="13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9" y="0"/>
                </a:cxn>
                <a:cxn ang="0">
                  <a:pos x="29" y="0"/>
                </a:cxn>
                <a:cxn ang="0">
                  <a:pos x="19" y="30"/>
                </a:cxn>
                <a:cxn ang="0">
                  <a:pos x="9" y="30"/>
                </a:cxn>
                <a:cxn ang="0">
                  <a:pos x="0" y="11"/>
                </a:cxn>
              </a:cxnLst>
              <a:rect l="0" t="0" r="r" b="b"/>
              <a:pathLst>
                <a:path w="29" h="30">
                  <a:moveTo>
                    <a:pt x="0" y="11"/>
                  </a:moveTo>
                  <a:lnTo>
                    <a:pt x="19" y="0"/>
                  </a:lnTo>
                  <a:lnTo>
                    <a:pt x="29" y="0"/>
                  </a:lnTo>
                  <a:lnTo>
                    <a:pt x="19" y="30"/>
                  </a:lnTo>
                  <a:lnTo>
                    <a:pt x="9" y="30"/>
                  </a:lnTo>
                  <a:lnTo>
                    <a:pt x="0" y="11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8" name="Freeform 170"/>
            <p:cNvSpPr>
              <a:spLocks/>
            </p:cNvSpPr>
            <p:nvPr/>
          </p:nvSpPr>
          <p:spPr bwMode="auto">
            <a:xfrm>
              <a:off x="3178" y="3243"/>
              <a:ext cx="36" cy="22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50" y="0"/>
                </a:cxn>
                <a:cxn ang="0">
                  <a:pos x="19" y="21"/>
                </a:cxn>
                <a:cxn ang="0">
                  <a:pos x="0" y="21"/>
                </a:cxn>
                <a:cxn ang="0">
                  <a:pos x="39" y="59"/>
                </a:cxn>
                <a:cxn ang="0">
                  <a:pos x="50" y="40"/>
                </a:cxn>
                <a:cxn ang="0">
                  <a:pos x="50" y="21"/>
                </a:cxn>
                <a:cxn ang="0">
                  <a:pos x="69" y="10"/>
                </a:cxn>
                <a:cxn ang="0">
                  <a:pos x="79" y="30"/>
                </a:cxn>
                <a:cxn ang="0">
                  <a:pos x="89" y="21"/>
                </a:cxn>
                <a:cxn ang="0">
                  <a:pos x="79" y="0"/>
                </a:cxn>
              </a:cxnLst>
              <a:rect l="0" t="0" r="r" b="b"/>
              <a:pathLst>
                <a:path w="89" h="59">
                  <a:moveTo>
                    <a:pt x="79" y="0"/>
                  </a:moveTo>
                  <a:lnTo>
                    <a:pt x="50" y="0"/>
                  </a:lnTo>
                  <a:lnTo>
                    <a:pt x="19" y="21"/>
                  </a:lnTo>
                  <a:lnTo>
                    <a:pt x="0" y="21"/>
                  </a:lnTo>
                  <a:lnTo>
                    <a:pt x="39" y="59"/>
                  </a:lnTo>
                  <a:lnTo>
                    <a:pt x="50" y="40"/>
                  </a:lnTo>
                  <a:lnTo>
                    <a:pt x="50" y="21"/>
                  </a:lnTo>
                  <a:lnTo>
                    <a:pt x="69" y="10"/>
                  </a:lnTo>
                  <a:lnTo>
                    <a:pt x="79" y="30"/>
                  </a:lnTo>
                  <a:lnTo>
                    <a:pt x="89" y="21"/>
                  </a:lnTo>
                  <a:lnTo>
                    <a:pt x="79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49" name="Freeform 171"/>
            <p:cNvSpPr>
              <a:spLocks/>
            </p:cNvSpPr>
            <p:nvPr/>
          </p:nvSpPr>
          <p:spPr bwMode="auto">
            <a:xfrm>
              <a:off x="3178" y="3243"/>
              <a:ext cx="36" cy="22"/>
            </a:xfrm>
            <a:custGeom>
              <a:avLst/>
              <a:gdLst/>
              <a:ahLst/>
              <a:cxnLst>
                <a:cxn ang="0">
                  <a:pos x="79" y="0"/>
                </a:cxn>
                <a:cxn ang="0">
                  <a:pos x="50" y="0"/>
                </a:cxn>
                <a:cxn ang="0">
                  <a:pos x="19" y="21"/>
                </a:cxn>
                <a:cxn ang="0">
                  <a:pos x="0" y="21"/>
                </a:cxn>
                <a:cxn ang="0">
                  <a:pos x="39" y="59"/>
                </a:cxn>
                <a:cxn ang="0">
                  <a:pos x="50" y="40"/>
                </a:cxn>
                <a:cxn ang="0">
                  <a:pos x="50" y="21"/>
                </a:cxn>
                <a:cxn ang="0">
                  <a:pos x="69" y="10"/>
                </a:cxn>
                <a:cxn ang="0">
                  <a:pos x="79" y="30"/>
                </a:cxn>
                <a:cxn ang="0">
                  <a:pos x="89" y="21"/>
                </a:cxn>
                <a:cxn ang="0">
                  <a:pos x="79" y="0"/>
                </a:cxn>
              </a:cxnLst>
              <a:rect l="0" t="0" r="r" b="b"/>
              <a:pathLst>
                <a:path w="89" h="59">
                  <a:moveTo>
                    <a:pt x="79" y="0"/>
                  </a:moveTo>
                  <a:lnTo>
                    <a:pt x="50" y="0"/>
                  </a:lnTo>
                  <a:lnTo>
                    <a:pt x="19" y="21"/>
                  </a:lnTo>
                  <a:lnTo>
                    <a:pt x="0" y="21"/>
                  </a:lnTo>
                  <a:lnTo>
                    <a:pt x="39" y="59"/>
                  </a:lnTo>
                  <a:lnTo>
                    <a:pt x="50" y="40"/>
                  </a:lnTo>
                  <a:lnTo>
                    <a:pt x="50" y="21"/>
                  </a:lnTo>
                  <a:lnTo>
                    <a:pt x="69" y="10"/>
                  </a:lnTo>
                  <a:lnTo>
                    <a:pt x="79" y="30"/>
                  </a:lnTo>
                  <a:lnTo>
                    <a:pt x="89" y="21"/>
                  </a:lnTo>
                  <a:lnTo>
                    <a:pt x="79" y="0"/>
                  </a:lnTo>
                </a:path>
              </a:pathLst>
            </a:custGeom>
            <a:gradFill rotWithShape="1">
              <a:gsLst>
                <a:gs pos="0">
                  <a:schemeClr val="accent2">
                    <a:alpha val="10001"/>
                  </a:schemeClr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0" name="Freeform 400"/>
            <p:cNvSpPr>
              <a:spLocks/>
            </p:cNvSpPr>
            <p:nvPr/>
          </p:nvSpPr>
          <p:spPr bwMode="auto">
            <a:xfrm>
              <a:off x="1488" y="2509"/>
              <a:ext cx="12" cy="1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30" y="1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20" y="10"/>
                </a:cxn>
                <a:cxn ang="0">
                  <a:pos x="10" y="10"/>
                </a:cxn>
                <a:cxn ang="0">
                  <a:pos x="10" y="21"/>
                </a:cxn>
                <a:cxn ang="0">
                  <a:pos x="0" y="30"/>
                </a:cxn>
              </a:cxnLst>
              <a:rect l="0" t="0" r="r" b="b"/>
              <a:pathLst>
                <a:path w="30" h="30">
                  <a:moveTo>
                    <a:pt x="0" y="30"/>
                  </a:moveTo>
                  <a:lnTo>
                    <a:pt x="30" y="1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10" y="21"/>
                  </a:lnTo>
                  <a:lnTo>
                    <a:pt x="0" y="3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1" name="Freeform 401"/>
            <p:cNvSpPr>
              <a:spLocks/>
            </p:cNvSpPr>
            <p:nvPr/>
          </p:nvSpPr>
          <p:spPr bwMode="auto">
            <a:xfrm>
              <a:off x="1488" y="2509"/>
              <a:ext cx="12" cy="13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30" y="10"/>
                </a:cxn>
                <a:cxn ang="0">
                  <a:pos x="30" y="0"/>
                </a:cxn>
                <a:cxn ang="0">
                  <a:pos x="20" y="0"/>
                </a:cxn>
                <a:cxn ang="0">
                  <a:pos x="20" y="10"/>
                </a:cxn>
                <a:cxn ang="0">
                  <a:pos x="10" y="10"/>
                </a:cxn>
                <a:cxn ang="0">
                  <a:pos x="10" y="21"/>
                </a:cxn>
                <a:cxn ang="0">
                  <a:pos x="0" y="30"/>
                </a:cxn>
              </a:cxnLst>
              <a:rect l="0" t="0" r="r" b="b"/>
              <a:pathLst>
                <a:path w="30" h="30">
                  <a:moveTo>
                    <a:pt x="0" y="30"/>
                  </a:moveTo>
                  <a:lnTo>
                    <a:pt x="30" y="10"/>
                  </a:lnTo>
                  <a:lnTo>
                    <a:pt x="30" y="0"/>
                  </a:lnTo>
                  <a:lnTo>
                    <a:pt x="20" y="0"/>
                  </a:lnTo>
                  <a:lnTo>
                    <a:pt x="20" y="10"/>
                  </a:lnTo>
                  <a:lnTo>
                    <a:pt x="10" y="10"/>
                  </a:lnTo>
                  <a:lnTo>
                    <a:pt x="10" y="21"/>
                  </a:lnTo>
                  <a:lnTo>
                    <a:pt x="0" y="30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2" name="Freeform 520"/>
            <p:cNvSpPr>
              <a:spLocks/>
            </p:cNvSpPr>
            <p:nvPr/>
          </p:nvSpPr>
          <p:spPr bwMode="auto">
            <a:xfrm>
              <a:off x="2477" y="3611"/>
              <a:ext cx="11" cy="6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7" y="0"/>
                </a:cxn>
                <a:cxn ang="0">
                  <a:pos x="17" y="3"/>
                </a:cxn>
                <a:cxn ang="0">
                  <a:pos x="24" y="3"/>
                </a:cxn>
                <a:cxn ang="0">
                  <a:pos x="26" y="5"/>
                </a:cxn>
                <a:cxn ang="0">
                  <a:pos x="19" y="10"/>
                </a:cxn>
                <a:cxn ang="0">
                  <a:pos x="14" y="15"/>
                </a:cxn>
                <a:cxn ang="0">
                  <a:pos x="12" y="17"/>
                </a:cxn>
                <a:cxn ang="0">
                  <a:pos x="5" y="17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14" y="3"/>
                </a:cxn>
              </a:cxnLst>
              <a:rect l="0" t="0" r="r" b="b"/>
              <a:pathLst>
                <a:path w="26" h="17">
                  <a:moveTo>
                    <a:pt x="14" y="3"/>
                  </a:moveTo>
                  <a:lnTo>
                    <a:pt x="17" y="0"/>
                  </a:lnTo>
                  <a:lnTo>
                    <a:pt x="17" y="3"/>
                  </a:lnTo>
                  <a:lnTo>
                    <a:pt x="24" y="3"/>
                  </a:lnTo>
                  <a:lnTo>
                    <a:pt x="26" y="5"/>
                  </a:lnTo>
                  <a:lnTo>
                    <a:pt x="19" y="10"/>
                  </a:lnTo>
                  <a:lnTo>
                    <a:pt x="14" y="15"/>
                  </a:lnTo>
                  <a:lnTo>
                    <a:pt x="12" y="17"/>
                  </a:lnTo>
                  <a:lnTo>
                    <a:pt x="5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3"/>
                  </a:lnTo>
                  <a:lnTo>
                    <a:pt x="5" y="0"/>
                  </a:lnTo>
                  <a:lnTo>
                    <a:pt x="14" y="3"/>
                  </a:lnTo>
                  <a:close/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3" name="Freeform 521"/>
            <p:cNvSpPr>
              <a:spLocks/>
            </p:cNvSpPr>
            <p:nvPr/>
          </p:nvSpPr>
          <p:spPr bwMode="auto">
            <a:xfrm>
              <a:off x="2477" y="3611"/>
              <a:ext cx="11" cy="6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17" y="0"/>
                </a:cxn>
                <a:cxn ang="0">
                  <a:pos x="17" y="3"/>
                </a:cxn>
                <a:cxn ang="0">
                  <a:pos x="24" y="3"/>
                </a:cxn>
                <a:cxn ang="0">
                  <a:pos x="26" y="5"/>
                </a:cxn>
                <a:cxn ang="0">
                  <a:pos x="19" y="10"/>
                </a:cxn>
                <a:cxn ang="0">
                  <a:pos x="14" y="15"/>
                </a:cxn>
                <a:cxn ang="0">
                  <a:pos x="12" y="17"/>
                </a:cxn>
                <a:cxn ang="0">
                  <a:pos x="5" y="17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14" y="3"/>
                </a:cxn>
              </a:cxnLst>
              <a:rect l="0" t="0" r="r" b="b"/>
              <a:pathLst>
                <a:path w="26" h="17">
                  <a:moveTo>
                    <a:pt x="14" y="3"/>
                  </a:moveTo>
                  <a:lnTo>
                    <a:pt x="17" y="0"/>
                  </a:lnTo>
                  <a:lnTo>
                    <a:pt x="17" y="3"/>
                  </a:lnTo>
                  <a:lnTo>
                    <a:pt x="24" y="3"/>
                  </a:lnTo>
                  <a:lnTo>
                    <a:pt x="26" y="5"/>
                  </a:lnTo>
                  <a:lnTo>
                    <a:pt x="19" y="10"/>
                  </a:lnTo>
                  <a:lnTo>
                    <a:pt x="14" y="15"/>
                  </a:lnTo>
                  <a:lnTo>
                    <a:pt x="12" y="17"/>
                  </a:lnTo>
                  <a:lnTo>
                    <a:pt x="5" y="1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2" y="3"/>
                  </a:lnTo>
                  <a:lnTo>
                    <a:pt x="5" y="0"/>
                  </a:lnTo>
                  <a:lnTo>
                    <a:pt x="14" y="3"/>
                  </a:lnTo>
                </a:path>
              </a:pathLst>
            </a:cu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3725"/>
                    <a:invGamma/>
                  </a:schemeClr>
                </a:gs>
              </a:gsLst>
              <a:lin ang="5400000" scaled="1"/>
            </a:gradFill>
            <a:ln w="3175" cap="flat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4" name="Freeform 398"/>
            <p:cNvSpPr>
              <a:spLocks noChangeAspect="1"/>
            </p:cNvSpPr>
            <p:nvPr/>
          </p:nvSpPr>
          <p:spPr bwMode="auto">
            <a:xfrm>
              <a:off x="1795" y="2945"/>
              <a:ext cx="39" cy="30"/>
            </a:xfrm>
            <a:custGeom>
              <a:avLst/>
              <a:gdLst>
                <a:gd name="T0" fmla="*/ 0 w 60"/>
                <a:gd name="T1" fmla="*/ 48 h 48"/>
                <a:gd name="T2" fmla="*/ 20 w 60"/>
                <a:gd name="T3" fmla="*/ 39 h 48"/>
                <a:gd name="T4" fmla="*/ 60 w 60"/>
                <a:gd name="T5" fmla="*/ 0 h 48"/>
                <a:gd name="T6" fmla="*/ 31 w 60"/>
                <a:gd name="T7" fmla="*/ 10 h 48"/>
                <a:gd name="T8" fmla="*/ 0 w 60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48"/>
                <a:gd name="T17" fmla="*/ 60 w 6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48">
                  <a:moveTo>
                    <a:pt x="0" y="48"/>
                  </a:moveTo>
                  <a:lnTo>
                    <a:pt x="20" y="39"/>
                  </a:lnTo>
                  <a:lnTo>
                    <a:pt x="60" y="0"/>
                  </a:lnTo>
                  <a:lnTo>
                    <a:pt x="31" y="10"/>
                  </a:lnTo>
                  <a:lnTo>
                    <a:pt x="0" y="48"/>
                  </a:lnTo>
                  <a:close/>
                </a:path>
              </a:pathLst>
            </a:custGeom>
            <a:gradFill rotWithShape="1">
              <a:gsLst>
                <a:gs pos="0">
                  <a:srgbClr val="FF6600">
                    <a:gamma/>
                    <a:shade val="46275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5" name="Freeform 399"/>
            <p:cNvSpPr>
              <a:spLocks noChangeAspect="1"/>
            </p:cNvSpPr>
            <p:nvPr/>
          </p:nvSpPr>
          <p:spPr bwMode="auto">
            <a:xfrm>
              <a:off x="1795" y="2945"/>
              <a:ext cx="39" cy="30"/>
            </a:xfrm>
            <a:custGeom>
              <a:avLst/>
              <a:gdLst>
                <a:gd name="T0" fmla="*/ 0 w 60"/>
                <a:gd name="T1" fmla="*/ 48 h 48"/>
                <a:gd name="T2" fmla="*/ 20 w 60"/>
                <a:gd name="T3" fmla="*/ 39 h 48"/>
                <a:gd name="T4" fmla="*/ 60 w 60"/>
                <a:gd name="T5" fmla="*/ 0 h 48"/>
                <a:gd name="T6" fmla="*/ 31 w 60"/>
                <a:gd name="T7" fmla="*/ 10 h 48"/>
                <a:gd name="T8" fmla="*/ 0 w 60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"/>
                <a:gd name="T16" fmla="*/ 0 h 48"/>
                <a:gd name="T17" fmla="*/ 60 w 6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" h="48">
                  <a:moveTo>
                    <a:pt x="0" y="48"/>
                  </a:moveTo>
                  <a:lnTo>
                    <a:pt x="20" y="39"/>
                  </a:lnTo>
                  <a:lnTo>
                    <a:pt x="60" y="0"/>
                  </a:lnTo>
                  <a:lnTo>
                    <a:pt x="31" y="10"/>
                  </a:lnTo>
                  <a:lnTo>
                    <a:pt x="0" y="48"/>
                  </a:lnTo>
                </a:path>
              </a:pathLst>
            </a:custGeom>
            <a:gradFill rotWithShape="1">
              <a:gsLst>
                <a:gs pos="0">
                  <a:srgbClr val="FF6600">
                    <a:gamma/>
                    <a:shade val="46275"/>
                    <a:invGamma/>
                  </a:srgbClr>
                </a:gs>
                <a:gs pos="100000">
                  <a:srgbClr val="FF6600"/>
                </a:gs>
              </a:gsLst>
              <a:lin ang="0" scaled="1"/>
            </a:gradFill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6" name="AutoShape 26"/>
            <p:cNvSpPr>
              <a:spLocks noChangeArrowheads="1"/>
            </p:cNvSpPr>
            <p:nvPr/>
          </p:nvSpPr>
          <p:spPr bwMode="auto">
            <a:xfrm rot="5400000">
              <a:off x="918" y="2497"/>
              <a:ext cx="1525" cy="408"/>
            </a:xfrm>
            <a:prstGeom prst="triangle">
              <a:avLst>
                <a:gd name="adj" fmla="val 5000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ot="10800000" vert="eaVert" wrap="none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7" name="Rectangle 19"/>
            <p:cNvSpPr>
              <a:spLocks noChangeArrowheads="1"/>
            </p:cNvSpPr>
            <p:nvPr/>
          </p:nvSpPr>
          <p:spPr bwMode="auto">
            <a:xfrm>
              <a:off x="1424" y="2229"/>
              <a:ext cx="441" cy="8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66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72000" rIns="72000" anchor="ctr" anchorCtr="1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/>
              <a:r>
                <a:rPr lang="zh-CN" altLang="en-US" sz="20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商</a:t>
              </a:r>
              <a:endParaRPr lang="en-US" altLang="zh-CN" sz="20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  <a:p>
              <a:pPr algn="ctr"/>
              <a:r>
                <a:rPr lang="zh-CN" altLang="en-US" sz="20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品</a:t>
              </a:r>
              <a:endParaRPr lang="zh-TW" altLang="en-US" sz="20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8" name="AutoShape 26"/>
            <p:cNvSpPr>
              <a:spLocks noChangeArrowheads="1"/>
            </p:cNvSpPr>
            <p:nvPr/>
          </p:nvSpPr>
          <p:spPr bwMode="auto">
            <a:xfrm rot="5400000">
              <a:off x="3101" y="2508"/>
              <a:ext cx="1525" cy="408"/>
            </a:xfrm>
            <a:prstGeom prst="triangle">
              <a:avLst>
                <a:gd name="adj" fmla="val 5038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eaVert" wrap="none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endParaRPr lang="zh-TW" altLang="zh-TW" sz="1600" b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59" name="Rectangle 7"/>
            <p:cNvSpPr>
              <a:spLocks noChangeArrowheads="1"/>
            </p:cNvSpPr>
            <p:nvPr/>
          </p:nvSpPr>
          <p:spPr bwMode="auto">
            <a:xfrm>
              <a:off x="479" y="2005"/>
              <a:ext cx="949" cy="18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72000" rIns="72000" anchor="ctr"/>
            <a:lstStyle>
              <a:lvl1pPr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新細明體" charset="-120"/>
                </a:defRPr>
              </a:lvl9pPr>
            </a:lstStyle>
            <a:p>
              <a:pPr algn="ctr">
                <a:lnSpc>
                  <a:spcPct val="80000"/>
                </a:lnSpc>
              </a:pPr>
              <a:r>
                <a:rPr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權證商品</a:t>
              </a:r>
              <a:endParaRPr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60" name="Oval 180"/>
            <p:cNvSpPr>
              <a:spLocks noChangeArrowheads="1"/>
            </p:cNvSpPr>
            <p:nvPr/>
          </p:nvSpPr>
          <p:spPr bwMode="auto">
            <a:xfrm>
              <a:off x="2356" y="3781"/>
              <a:ext cx="1244" cy="4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FF99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kumimoji="0" lang="en-US" altLang="zh-TW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Fintech </a:t>
              </a:r>
              <a:r>
                <a:rPr kumimoji="0" lang="zh-TW" altLang="en-US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數位</a:t>
              </a:r>
              <a:r>
                <a:rPr kumimoji="0" lang="zh-TW" altLang="en-US" sz="1600" dirty="0" smtClean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金融網絡</a:t>
              </a:r>
              <a:endParaRPr kumimoji="0" lang="zh-TW" altLang="en-US" sz="1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261" name="Oval 185"/>
          <p:cNvSpPr>
            <a:spLocks noChangeArrowheads="1"/>
          </p:cNvSpPr>
          <p:nvPr/>
        </p:nvSpPr>
        <p:spPr bwMode="auto">
          <a:xfrm>
            <a:off x="3862174" y="1004094"/>
            <a:ext cx="1944688" cy="382921"/>
          </a:xfrm>
          <a:prstGeom prst="ellipse">
            <a:avLst/>
          </a:prstGeom>
          <a:ln>
            <a:headEnd/>
            <a:tailEnd/>
          </a:ln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經紀通路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2" name="Rectangle 13"/>
          <p:cNvSpPr>
            <a:spLocks noChangeArrowheads="1"/>
          </p:cNvSpPr>
          <p:nvPr/>
        </p:nvSpPr>
        <p:spPr bwMode="auto">
          <a:xfrm>
            <a:off x="736256" y="5173460"/>
            <a:ext cx="1621230" cy="34873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72000" rIns="72000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zh-TW" altLang="en-US" sz="16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信託</a:t>
            </a:r>
            <a:endParaRPr lang="zh-TW" altLang="en-US" sz="16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26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00000">
            <a:off x="2885040" y="394197"/>
            <a:ext cx="3084819" cy="55845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Relaxed" fov="4800000">
              <a:rot lat="19244202" lon="735577" rev="20775442"/>
            </a:camera>
            <a:lightRig rig="threePt" dir="t"/>
          </a:scene3d>
          <a:sp3d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4" name="文字方塊 263"/>
          <p:cNvSpPr txBox="1"/>
          <p:nvPr/>
        </p:nvSpPr>
        <p:spPr bwMode="auto">
          <a:xfrm rot="20946114">
            <a:off x="4114143" y="3283671"/>
            <a:ext cx="1872146" cy="4087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kern="0" dirty="0" smtClean="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r="5400000" sy="-100000" algn="bl" rotWithShape="0"/>
                </a:effectLst>
                <a:latin typeface="微軟正黑體"/>
                <a:ea typeface="微軟正黑體"/>
              </a:rPr>
              <a:t>55</a:t>
            </a:r>
            <a:r>
              <a:rPr kumimoji="0" lang="zh-TW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r="5400000" sy="-100000" algn="bl" rotWithShape="0"/>
                </a:effectLst>
                <a:uLnTx/>
                <a:uFillTx/>
                <a:latin typeface="微軟正黑體"/>
                <a:ea typeface="微軟正黑體"/>
              </a:rPr>
              <a:t>家</a:t>
            </a:r>
            <a:r>
              <a:rPr kumimoji="0" lang="zh-TW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50" endPos="85000" dir="5400000" sy="-100000" algn="bl" rotWithShape="0"/>
                </a:effectLst>
                <a:uLnTx/>
                <a:uFillTx/>
                <a:latin typeface="微軟正黑體"/>
                <a:ea typeface="微軟正黑體"/>
              </a:rPr>
              <a:t>分公司</a:t>
            </a:r>
          </a:p>
        </p:txBody>
      </p:sp>
      <p:sp>
        <p:nvSpPr>
          <p:cNvPr id="265" name="文字方塊 264"/>
          <p:cNvSpPr txBox="1"/>
          <p:nvPr/>
        </p:nvSpPr>
        <p:spPr bwMode="auto">
          <a:xfrm rot="20946114">
            <a:off x="4525983" y="1462538"/>
            <a:ext cx="82974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rPr>
              <a:t>台北</a:t>
            </a:r>
          </a:p>
        </p:txBody>
      </p:sp>
      <p:sp>
        <p:nvSpPr>
          <p:cNvPr id="266" name="文字方塊 265"/>
          <p:cNvSpPr txBox="1"/>
          <p:nvPr/>
        </p:nvSpPr>
        <p:spPr bwMode="auto">
          <a:xfrm rot="20946114">
            <a:off x="4036369" y="1722141"/>
            <a:ext cx="831484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rPr>
              <a:t>桃園</a:t>
            </a:r>
            <a:endParaRPr kumimoji="0" lang="en-US" altLang="zh-TW" sz="15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微軟正黑體"/>
              <a:ea typeface="微軟正黑體"/>
            </a:endParaRPr>
          </a:p>
        </p:txBody>
      </p:sp>
      <p:sp>
        <p:nvSpPr>
          <p:cNvPr id="267" name="文字方塊 266"/>
          <p:cNvSpPr txBox="1"/>
          <p:nvPr/>
        </p:nvSpPr>
        <p:spPr bwMode="auto">
          <a:xfrm rot="20946114">
            <a:off x="3711873" y="2010314"/>
            <a:ext cx="82974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rPr>
              <a:t>新竹</a:t>
            </a:r>
            <a:endParaRPr kumimoji="0" lang="en-US" altLang="zh-TW" sz="15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微軟正黑體"/>
              <a:ea typeface="微軟正黑體"/>
            </a:endParaRPr>
          </a:p>
        </p:txBody>
      </p:sp>
      <p:sp>
        <p:nvSpPr>
          <p:cNvPr id="268" name="文字方塊 267"/>
          <p:cNvSpPr txBox="1"/>
          <p:nvPr/>
        </p:nvSpPr>
        <p:spPr bwMode="auto">
          <a:xfrm rot="20946114">
            <a:off x="4848709" y="2215411"/>
            <a:ext cx="831485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rPr>
              <a:t>宜蘭</a:t>
            </a:r>
          </a:p>
        </p:txBody>
      </p:sp>
      <p:grpSp>
        <p:nvGrpSpPr>
          <p:cNvPr id="269" name="群組 17"/>
          <p:cNvGrpSpPr>
            <a:grpSpLocks/>
          </p:cNvGrpSpPr>
          <p:nvPr/>
        </p:nvGrpSpPr>
        <p:grpSpPr bwMode="auto">
          <a:xfrm rot="20946114">
            <a:off x="2909397" y="2361459"/>
            <a:ext cx="1693985" cy="2288677"/>
            <a:chOff x="312782" y="2857178"/>
            <a:chExt cx="1542979" cy="1908846"/>
          </a:xfrm>
        </p:grpSpPr>
        <p:sp>
          <p:nvSpPr>
            <p:cNvPr id="270" name="文字方塊 269"/>
            <p:cNvSpPr txBox="1"/>
            <p:nvPr/>
          </p:nvSpPr>
          <p:spPr>
            <a:xfrm>
              <a:off x="1098398" y="2857178"/>
              <a:ext cx="757363" cy="2695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微軟正黑體"/>
                  <a:ea typeface="微軟正黑體"/>
                </a:rPr>
                <a:t>台中</a:t>
              </a:r>
              <a:endParaRPr kumimoji="0" lang="en-US" altLang="zh-TW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endParaRPr>
            </a:p>
          </p:txBody>
        </p:sp>
        <p:sp>
          <p:nvSpPr>
            <p:cNvPr id="271" name="文字方塊 270"/>
            <p:cNvSpPr txBox="1"/>
            <p:nvPr/>
          </p:nvSpPr>
          <p:spPr>
            <a:xfrm>
              <a:off x="394994" y="3613588"/>
              <a:ext cx="757364" cy="2695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微軟正黑體"/>
                  <a:ea typeface="微軟正黑體"/>
                </a:rPr>
                <a:t>嘉義</a:t>
              </a:r>
              <a:endParaRPr kumimoji="0" lang="en-US" altLang="zh-TW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endParaRPr>
            </a:p>
          </p:txBody>
        </p:sp>
        <p:sp>
          <p:nvSpPr>
            <p:cNvPr id="272" name="文字方塊 271"/>
            <p:cNvSpPr txBox="1"/>
            <p:nvPr/>
          </p:nvSpPr>
          <p:spPr>
            <a:xfrm>
              <a:off x="312782" y="4004573"/>
              <a:ext cx="757364" cy="2695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微軟正黑體"/>
                  <a:ea typeface="微軟正黑體"/>
                </a:rPr>
                <a:t>台南</a:t>
              </a:r>
              <a:endParaRPr kumimoji="0" lang="en-US" altLang="zh-TW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endParaRPr>
            </a:p>
          </p:txBody>
        </p:sp>
        <p:sp>
          <p:nvSpPr>
            <p:cNvPr id="273" name="文字方塊 272"/>
            <p:cNvSpPr txBox="1"/>
            <p:nvPr/>
          </p:nvSpPr>
          <p:spPr>
            <a:xfrm>
              <a:off x="313875" y="4496492"/>
              <a:ext cx="755775" cy="26953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微軟正黑體"/>
                  <a:ea typeface="微軟正黑體"/>
                </a:rPr>
                <a:t>高雄</a:t>
              </a:r>
              <a:endParaRPr kumimoji="0" lang="en-US" altLang="zh-TW" sz="1500" b="1" i="0" u="none" strike="noStrike" kern="0" cap="none" spc="0" normalizeH="0" baseline="0" noProof="0" dirty="0">
                <a:ln>
                  <a:noFill/>
                </a:ln>
                <a:solidFill>
                  <a:srgbClr val="003366"/>
                </a:solidFill>
                <a:effectLst/>
                <a:uLnTx/>
                <a:uFillTx/>
                <a:latin typeface="微軟正黑體"/>
                <a:ea typeface="微軟正黑體"/>
              </a:endParaRPr>
            </a:p>
          </p:txBody>
        </p:sp>
      </p:grpSp>
      <p:sp>
        <p:nvSpPr>
          <p:cNvPr id="274" name="文字方塊 273"/>
          <p:cNvSpPr txBox="1"/>
          <p:nvPr/>
        </p:nvSpPr>
        <p:spPr bwMode="auto">
          <a:xfrm rot="20946114">
            <a:off x="3580045" y="5315512"/>
            <a:ext cx="82974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kern="0" dirty="0">
                <a:solidFill>
                  <a:srgbClr val="003366"/>
                </a:solidFill>
                <a:latin typeface="微軟正黑體"/>
                <a:ea typeface="微軟正黑體"/>
              </a:rPr>
              <a:t>屏東</a:t>
            </a:r>
            <a:endParaRPr kumimoji="0" lang="en-US" altLang="zh-TW" sz="15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微軟正黑體"/>
              <a:ea typeface="微軟正黑體"/>
            </a:endParaRPr>
          </a:p>
        </p:txBody>
      </p:sp>
      <p:sp>
        <p:nvSpPr>
          <p:cNvPr id="275" name="文字方塊 274"/>
          <p:cNvSpPr txBox="1"/>
          <p:nvPr/>
        </p:nvSpPr>
        <p:spPr bwMode="auto">
          <a:xfrm rot="20946114">
            <a:off x="3222660" y="2647789"/>
            <a:ext cx="831484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1" kern="0" dirty="0">
                <a:solidFill>
                  <a:srgbClr val="003366"/>
                </a:solidFill>
                <a:latin typeface="微軟正黑體"/>
                <a:ea typeface="微軟正黑體"/>
              </a:rPr>
              <a:t>彰化</a:t>
            </a:r>
            <a:endParaRPr kumimoji="0" lang="en-US" altLang="zh-TW" sz="1500" b="1" i="0" u="none" strike="noStrike" kern="0" cap="none" spc="0" normalizeH="0" baseline="0" noProof="0" dirty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微軟正黑體"/>
              <a:ea typeface="微軟正黑體"/>
            </a:endParaRPr>
          </a:p>
        </p:txBody>
      </p:sp>
      <p:sp>
        <p:nvSpPr>
          <p:cNvPr id="276" name="Rectangle 13"/>
          <p:cNvSpPr>
            <a:spLocks noChangeArrowheads="1"/>
          </p:cNvSpPr>
          <p:nvPr/>
        </p:nvSpPr>
        <p:spPr bwMode="auto">
          <a:xfrm>
            <a:off x="727900" y="5636621"/>
            <a:ext cx="1637166" cy="45265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72000" rIns="72000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zh-TW" altLang="en-US" sz="16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不限用途</a:t>
            </a:r>
            <a:endParaRPr lang="en-US" altLang="zh-TW" sz="1600" dirty="0" smtClean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ct val="80000"/>
              </a:lnSpc>
            </a:pPr>
            <a:r>
              <a:rPr lang="zh-TW" altLang="en-US" sz="160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款項借貸</a:t>
            </a:r>
            <a:endParaRPr lang="zh-TW" altLang="en-US" sz="16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7" name="文字方塊 276"/>
          <p:cNvSpPr txBox="1"/>
          <p:nvPr/>
        </p:nvSpPr>
        <p:spPr>
          <a:xfrm>
            <a:off x="6161325" y="3022336"/>
            <a:ext cx="492443" cy="146671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推廣服務</a:t>
            </a:r>
            <a:endParaRPr lang="en-US" altLang="zh-TW" sz="20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8" name="文字方塊 277"/>
          <p:cNvSpPr txBox="1"/>
          <p:nvPr/>
        </p:nvSpPr>
        <p:spPr>
          <a:xfrm>
            <a:off x="7014649" y="4291378"/>
            <a:ext cx="1142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120</a:t>
            </a:r>
            <a:r>
              <a:rPr lang="zh-TW" altLang="en-US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萬戶</a:t>
            </a:r>
            <a:endParaRPr lang="zh-TW" altLang="en-US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9" name="矩形 278"/>
          <p:cNvSpPr/>
          <p:nvPr/>
        </p:nvSpPr>
        <p:spPr>
          <a:xfrm>
            <a:off x="6961690" y="1934791"/>
            <a:ext cx="1210030" cy="315195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</a:t>
            </a:r>
            <a:endParaRPr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</a:t>
            </a:r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萬戶</a:t>
            </a:r>
            <a:endParaRPr lang="en-US" altLang="zh-TW" sz="2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141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75556" y="2565400"/>
            <a:ext cx="7941382" cy="10080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kumimoji="0" lang="en-US" altLang="zh-TW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【</a:t>
            </a:r>
            <a:r>
              <a:rPr kumimoji="0" lang="zh-TW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暑期產學實習計畫</a:t>
            </a:r>
            <a:r>
              <a:rPr kumimoji="0" lang="en-US" altLang="zh-TW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】</a:t>
            </a:r>
            <a:endParaRPr kumimoji="0" lang="en-US" altLang="zh-TW" sz="2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826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 txBox="1">
            <a:spLocks/>
          </p:cNvSpPr>
          <p:nvPr/>
        </p:nvSpPr>
        <p:spPr>
          <a:xfrm>
            <a:off x="827585" y="1001996"/>
            <a:ext cx="7905564" cy="5127304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n"/>
              <a:defRPr sz="2000" b="1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¢"/>
              <a:defRPr sz="16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5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kumimoji="0" lang="zh-TW" altLang="en-US" sz="2500" dirty="0" smtClean="0"/>
              <a:t>、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職務名稱：全方位理財經紀人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儲備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二、工作內容：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國內外有價證券的受託買賣見習。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各項金融商品的推廣與銷售見習。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三、應具證照：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240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證券業務員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金融常識與職業道德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kumimoji="0" lang="zh-TW" altLang="en-US" sz="2400" b="0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就業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四、需要專長與特質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金融基礎知識、對數字敏感。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500"/>
              </a:lnSpc>
              <a:buFontTx/>
              <a:buNone/>
            </a:pP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kumimoji="0" lang="en-US" altLang="zh-TW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kumimoji="0" lang="zh-TW" altLang="en-US" sz="2400" b="0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外向、具業務特質，善於人際互動與合作。</a:t>
            </a:r>
            <a:endParaRPr kumimoji="0" lang="en-US" altLang="zh-TW" sz="2400" b="0" dirty="0" smtClean="0">
              <a:solidFill>
                <a:srgbClr val="00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標題 2"/>
          <p:cNvSpPr txBox="1">
            <a:spLocks/>
          </p:cNvSpPr>
          <p:nvPr/>
        </p:nvSpPr>
        <p:spPr>
          <a:xfrm>
            <a:off x="504427" y="116632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產學實習工作簡介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3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9724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圖: 替代處理程序 1"/>
          <p:cNvSpPr/>
          <p:nvPr/>
        </p:nvSpPr>
        <p:spPr>
          <a:xfrm>
            <a:off x="2069857" y="1074836"/>
            <a:ext cx="4973637" cy="1050925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9pPr>
          </a:lstStyle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對象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：大三升大四生</a:t>
            </a:r>
            <a:endParaRPr kumimoji="0"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時間：</a:t>
            </a:r>
            <a:r>
              <a:rPr kumimoji="0"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07</a:t>
            </a:r>
            <a:r>
              <a:rPr lang="en-US" altLang="zh-TW" sz="2000" dirty="0" smtClean="0">
                <a:latin typeface="微軟正黑體" pitchFamily="34" charset="-120"/>
                <a:ea typeface="微軟正黑體" pitchFamily="34" charset="-120"/>
              </a:rPr>
              <a:t>/01-08/31</a:t>
            </a:r>
          </a:p>
          <a:p>
            <a:pPr>
              <a:lnSpc>
                <a:spcPct val="110000"/>
              </a:lnSpc>
              <a:buClr>
                <a:srgbClr val="F80802"/>
              </a:buClr>
              <a:buSzPct val="125000"/>
              <a:defRPr/>
            </a:pP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資格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：證券業務員證照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kumimoji="0" lang="en-US" altLang="zh-TW" sz="20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434253" y="160393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產學實習方案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4</a:t>
            </a:fld>
            <a:endParaRPr lang="en-US" altLang="zh-TW" sz="1400" dirty="0"/>
          </a:p>
        </p:txBody>
      </p:sp>
      <p:sp>
        <p:nvSpPr>
          <p:cNvPr id="18" name="Line 46"/>
          <p:cNvSpPr>
            <a:spLocks noChangeShapeType="1"/>
          </p:cNvSpPr>
          <p:nvPr/>
        </p:nvSpPr>
        <p:spPr bwMode="auto">
          <a:xfrm>
            <a:off x="6176963" y="2769132"/>
            <a:ext cx="2173287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" name="Line 47"/>
          <p:cNvSpPr>
            <a:spLocks noChangeShapeType="1"/>
          </p:cNvSpPr>
          <p:nvPr/>
        </p:nvSpPr>
        <p:spPr bwMode="auto">
          <a:xfrm>
            <a:off x="590550" y="3173413"/>
            <a:ext cx="2173288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" name="Line 48"/>
          <p:cNvSpPr>
            <a:spLocks noChangeShapeType="1"/>
          </p:cNvSpPr>
          <p:nvPr/>
        </p:nvSpPr>
        <p:spPr bwMode="auto">
          <a:xfrm>
            <a:off x="490538" y="5030788"/>
            <a:ext cx="1695450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" name="流程圖: 替代處理程序 22"/>
          <p:cNvSpPr/>
          <p:nvPr/>
        </p:nvSpPr>
        <p:spPr>
          <a:xfrm>
            <a:off x="1943709" y="2249807"/>
            <a:ext cx="5319898" cy="3591461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lvl1pPr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1pPr>
            <a:lvl2pPr marL="742950" indent="-28575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2pPr>
            <a:lvl3pPr marL="11430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3pPr>
            <a:lvl4pPr marL="16002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4pPr>
            <a:lvl5pPr marL="2057400" indent="-228600"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000">
                <a:solidFill>
                  <a:srgbClr val="002060"/>
                </a:solidFill>
                <a:latin typeface="Arial" charset="0"/>
                <a:ea typeface="新細明體" charset="-120"/>
              </a:defRPr>
            </a:lvl9pPr>
          </a:lstStyle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具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證券普通業務員資格</a:t>
            </a:r>
            <a:endParaRPr kumimoji="0"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不支薪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享團體意外險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ü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供午膳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集中教育訓練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週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教育訓練中心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實務見習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週 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分發分公司</a:t>
            </a:r>
            <a:r>
              <a:rPr kumimoji="0" lang="en-US" altLang="zh-TW" sz="20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 </a:t>
            </a:r>
            <a:endParaRPr kumimoji="0" lang="en-US" altLang="zh-TW" sz="2000" b="1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>
              <a:lnSpc>
                <a:spcPct val="150000"/>
              </a:lnSpc>
              <a:buClr>
                <a:srgbClr val="F80802"/>
              </a:buClr>
              <a:buSzPct val="125000"/>
              <a:buFont typeface="Wingdings" panose="05000000000000000000" pitchFamily="2" charset="2"/>
              <a:buChar char="Ø"/>
              <a:defRPr/>
            </a:pPr>
            <a:r>
              <a:rPr kumimoji="0" lang="zh-TW" altLang="en-US" sz="2000" b="1" dirty="0">
                <a:latin typeface="微軟正黑體" pitchFamily="34" charset="-120"/>
                <a:ea typeface="微軟正黑體" pitchFamily="34" charset="-120"/>
              </a:rPr>
              <a:t>績優者大四下優先</a:t>
            </a:r>
            <a:r>
              <a:rPr kumimoji="0"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實習並提前就業</a:t>
            </a:r>
            <a:r>
              <a:rPr kumimoji="0"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0" lang="zh-TW" altLang="en-US" sz="1600" b="1" dirty="0" smtClean="0">
                <a:latin typeface="微軟正黑體" pitchFamily="34" charset="-120"/>
                <a:ea typeface="微軟正黑體" pitchFamily="34" charset="-120"/>
              </a:rPr>
              <a:t>需符合證照要求</a:t>
            </a:r>
            <a:r>
              <a:rPr kumimoji="0" lang="en-US" altLang="zh-TW" sz="1600" b="1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52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 txBox="1">
            <a:spLocks/>
          </p:cNvSpPr>
          <p:nvPr/>
        </p:nvSpPr>
        <p:spPr>
          <a:xfrm>
            <a:off x="434253" y="160393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產學實習方案說明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Freeform 2"/>
          <p:cNvSpPr>
            <a:spLocks/>
          </p:cNvSpPr>
          <p:nvPr/>
        </p:nvSpPr>
        <p:spPr bwMode="auto">
          <a:xfrm>
            <a:off x="2147889" y="2012171"/>
            <a:ext cx="4944932" cy="4333153"/>
          </a:xfrm>
          <a:custGeom>
            <a:avLst/>
            <a:gdLst>
              <a:gd name="T0" fmla="*/ 1243403 w 3085"/>
              <a:gd name="T1" fmla="*/ 0 h 3084"/>
              <a:gd name="T2" fmla="*/ 3730209 w 3085"/>
              <a:gd name="T3" fmla="*/ 0 h 3084"/>
              <a:gd name="T4" fmla="*/ 4975225 w 3085"/>
              <a:gd name="T5" fmla="*/ 3208190 h 3084"/>
              <a:gd name="T6" fmla="*/ 2560991 w 3085"/>
              <a:gd name="T7" fmla="*/ 4194175 h 3084"/>
              <a:gd name="T8" fmla="*/ 0 w 3085"/>
              <a:gd name="T9" fmla="*/ 3208190 h 3084"/>
              <a:gd name="T10" fmla="*/ 1243403 w 3085"/>
              <a:gd name="T11" fmla="*/ 0 h 30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85" h="3084">
                <a:moveTo>
                  <a:pt x="771" y="0"/>
                </a:moveTo>
                <a:lnTo>
                  <a:pt x="2313" y="0"/>
                </a:lnTo>
                <a:lnTo>
                  <a:pt x="3085" y="2359"/>
                </a:lnTo>
                <a:lnTo>
                  <a:pt x="1588" y="3084"/>
                </a:lnTo>
                <a:lnTo>
                  <a:pt x="0" y="2359"/>
                </a:lnTo>
                <a:lnTo>
                  <a:pt x="771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DBDBD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Freeform 3"/>
          <p:cNvSpPr>
            <a:spLocks/>
          </p:cNvSpPr>
          <p:nvPr/>
        </p:nvSpPr>
        <p:spPr bwMode="auto">
          <a:xfrm>
            <a:off x="2092157" y="1088741"/>
            <a:ext cx="5000663" cy="5067552"/>
          </a:xfrm>
          <a:custGeom>
            <a:avLst/>
            <a:gdLst>
              <a:gd name="T0" fmla="*/ 1223962 w 3085"/>
              <a:gd name="T1" fmla="*/ 0 h 3084"/>
              <a:gd name="T2" fmla="*/ 3671887 w 3085"/>
              <a:gd name="T3" fmla="*/ 0 h 3084"/>
              <a:gd name="T4" fmla="*/ 4897437 w 3085"/>
              <a:gd name="T5" fmla="*/ 3744913 h 3084"/>
              <a:gd name="T6" fmla="*/ 2520950 w 3085"/>
              <a:gd name="T7" fmla="*/ 4895850 h 3084"/>
              <a:gd name="T8" fmla="*/ 0 w 3085"/>
              <a:gd name="T9" fmla="*/ 3744913 h 3084"/>
              <a:gd name="T10" fmla="*/ 1223962 w 3085"/>
              <a:gd name="T11" fmla="*/ 0 h 30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85" h="3084">
                <a:moveTo>
                  <a:pt x="771" y="0"/>
                </a:moveTo>
                <a:lnTo>
                  <a:pt x="2313" y="0"/>
                </a:lnTo>
                <a:lnTo>
                  <a:pt x="3085" y="2359"/>
                </a:lnTo>
                <a:lnTo>
                  <a:pt x="1588" y="3084"/>
                </a:lnTo>
                <a:lnTo>
                  <a:pt x="0" y="2359"/>
                </a:lnTo>
                <a:lnTo>
                  <a:pt x="771" y="0"/>
                </a:lnTo>
                <a:close/>
              </a:path>
            </a:pathLst>
          </a:custGeom>
          <a:gradFill rotWithShape="1">
            <a:gsLst>
              <a:gs pos="0">
                <a:srgbClr val="7ABFEA"/>
              </a:gs>
              <a:gs pos="100000">
                <a:srgbClr val="1D80BD"/>
              </a:gs>
            </a:gsLst>
            <a:lin ang="2700000" scaled="1"/>
          </a:gradFill>
          <a:ln w="9525">
            <a:round/>
            <a:headEnd/>
            <a:tailEnd/>
          </a:ln>
          <a:effectLst/>
          <a:scene3d>
            <a:camera prst="legacyObliqueBottom"/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rgbClr val="1D80BD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flatTx/>
          </a:bodyPr>
          <a:lstStyle/>
          <a:p>
            <a:endParaRPr lang="zh-TW" altLang="en-US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2190033" y="1887637"/>
            <a:ext cx="4608771" cy="4036798"/>
          </a:xfrm>
          <a:custGeom>
            <a:avLst/>
            <a:gdLst>
              <a:gd name="T0" fmla="*/ 1187462 w 3085"/>
              <a:gd name="T1" fmla="*/ 0 h 3084"/>
              <a:gd name="T2" fmla="*/ 3562385 w 3085"/>
              <a:gd name="T3" fmla="*/ 0 h 3084"/>
              <a:gd name="T4" fmla="*/ 4751387 w 3085"/>
              <a:gd name="T5" fmla="*/ 3579767 h 3084"/>
              <a:gd name="T6" fmla="*/ 2445771 w 3085"/>
              <a:gd name="T7" fmla="*/ 4679950 h 3084"/>
              <a:gd name="T8" fmla="*/ 0 w 3085"/>
              <a:gd name="T9" fmla="*/ 3579767 h 3084"/>
              <a:gd name="T10" fmla="*/ 1187462 w 3085"/>
              <a:gd name="T11" fmla="*/ 0 h 30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085" h="3084">
                <a:moveTo>
                  <a:pt x="771" y="0"/>
                </a:moveTo>
                <a:lnTo>
                  <a:pt x="2313" y="0"/>
                </a:lnTo>
                <a:lnTo>
                  <a:pt x="3085" y="2359"/>
                </a:lnTo>
                <a:lnTo>
                  <a:pt x="1588" y="3084"/>
                </a:lnTo>
                <a:lnTo>
                  <a:pt x="0" y="2359"/>
                </a:lnTo>
                <a:lnTo>
                  <a:pt x="77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Freeform 44"/>
          <p:cNvSpPr>
            <a:spLocks/>
          </p:cNvSpPr>
          <p:nvPr/>
        </p:nvSpPr>
        <p:spPr bwMode="auto">
          <a:xfrm>
            <a:off x="3098078" y="1112937"/>
            <a:ext cx="2901950" cy="774700"/>
          </a:xfrm>
          <a:custGeom>
            <a:avLst/>
            <a:gdLst>
              <a:gd name="T0" fmla="*/ 0 w 1828"/>
              <a:gd name="T1" fmla="*/ 774700 h 488"/>
              <a:gd name="T2" fmla="*/ 271463 w 1828"/>
              <a:gd name="T3" fmla="*/ 0 h 488"/>
              <a:gd name="T4" fmla="*/ 2649538 w 1828"/>
              <a:gd name="T5" fmla="*/ 0 h 488"/>
              <a:gd name="T6" fmla="*/ 2901950 w 1828"/>
              <a:gd name="T7" fmla="*/ 746125 h 488"/>
              <a:gd name="T8" fmla="*/ 0 w 1828"/>
              <a:gd name="T9" fmla="*/ 774700 h 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28" h="488">
                <a:moveTo>
                  <a:pt x="0" y="488"/>
                </a:moveTo>
                <a:lnTo>
                  <a:pt x="171" y="0"/>
                </a:lnTo>
                <a:lnTo>
                  <a:pt x="1669" y="0"/>
                </a:lnTo>
                <a:lnTo>
                  <a:pt x="1828" y="470"/>
                </a:lnTo>
                <a:lnTo>
                  <a:pt x="0" y="488"/>
                </a:lnTo>
                <a:close/>
              </a:path>
            </a:pathLst>
          </a:custGeom>
          <a:gradFill rotWithShape="1">
            <a:gsLst>
              <a:gs pos="0">
                <a:srgbClr val="186594"/>
              </a:gs>
              <a:gs pos="100000">
                <a:srgbClr val="7ABF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Freeform 45"/>
          <p:cNvSpPr>
            <a:spLocks/>
          </p:cNvSpPr>
          <p:nvPr/>
        </p:nvSpPr>
        <p:spPr bwMode="auto">
          <a:xfrm>
            <a:off x="2332672" y="3906036"/>
            <a:ext cx="4323494" cy="745579"/>
          </a:xfrm>
          <a:custGeom>
            <a:avLst/>
            <a:gdLst>
              <a:gd name="T0" fmla="*/ 0 w 2592"/>
              <a:gd name="T1" fmla="*/ 941387 h 593"/>
              <a:gd name="T2" fmla="*/ 307975 w 2592"/>
              <a:gd name="T3" fmla="*/ 26987 h 593"/>
              <a:gd name="T4" fmla="*/ 3806825 w 2592"/>
              <a:gd name="T5" fmla="*/ 0 h 593"/>
              <a:gd name="T6" fmla="*/ 4114800 w 2592"/>
              <a:gd name="T7" fmla="*/ 941387 h 593"/>
              <a:gd name="T8" fmla="*/ 0 w 2592"/>
              <a:gd name="T9" fmla="*/ 941387 h 5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92" h="593">
                <a:moveTo>
                  <a:pt x="0" y="593"/>
                </a:moveTo>
                <a:lnTo>
                  <a:pt x="194" y="17"/>
                </a:lnTo>
                <a:lnTo>
                  <a:pt x="2398" y="0"/>
                </a:lnTo>
                <a:lnTo>
                  <a:pt x="2592" y="593"/>
                </a:lnTo>
                <a:lnTo>
                  <a:pt x="0" y="593"/>
                </a:lnTo>
                <a:close/>
              </a:path>
            </a:pathLst>
          </a:custGeom>
          <a:gradFill rotWithShape="1">
            <a:gsLst>
              <a:gs pos="0">
                <a:srgbClr val="186594"/>
              </a:gs>
              <a:gs pos="100000">
                <a:srgbClr val="7ABFEA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sz="2000" b="1" dirty="0" smtClean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2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四下全學期實習</a:t>
            </a:r>
            <a:r>
              <a:rPr lang="en-US" altLang="zh-TW" sz="2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提前就業</a:t>
            </a:r>
            <a:r>
              <a:rPr lang="en-US" altLang="zh-TW" sz="20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b="1" dirty="0">
                <a:solidFill>
                  <a:srgbClr val="00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algn="ctr"/>
            <a:r>
              <a:rPr lang="en-US" altLang="zh-TW" sz="2000" dirty="0" smtClean="0">
                <a:solidFill>
                  <a:srgbClr val="0033C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2018/03</a:t>
            </a:r>
          </a:p>
        </p:txBody>
      </p:sp>
      <p:sp>
        <p:nvSpPr>
          <p:cNvPr id="9" name="Text Box 32"/>
          <p:cNvSpPr txBox="1">
            <a:spLocks noChangeArrowheads="1"/>
          </p:cNvSpPr>
          <p:nvPr/>
        </p:nvSpPr>
        <p:spPr bwMode="auto">
          <a:xfrm>
            <a:off x="3546903" y="1118196"/>
            <a:ext cx="203132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B6B6B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r>
              <a:rPr lang="en-US" altLang="zh-CN" sz="2400" dirty="0" smtClean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solidFill>
                  <a:srgbClr val="3333CC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en-US" sz="2400" dirty="0" smtClean="0">
                <a:solidFill>
                  <a:srgbClr val="3333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暑期實習</a:t>
            </a:r>
            <a:endParaRPr lang="en-US" altLang="zh-TW" sz="2400" dirty="0" smtClean="0">
              <a:solidFill>
                <a:srgbClr val="3333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hangingPunct="1"/>
            <a:r>
              <a:rPr lang="en-US" altLang="zh-TW" sz="2000" dirty="0" smtClean="0">
                <a:solidFill>
                  <a:srgbClr val="3333CC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7/01~8/31</a:t>
            </a:r>
            <a:endParaRPr lang="en-US" altLang="zh-CN" sz="2000" dirty="0">
              <a:solidFill>
                <a:srgbClr val="3333CC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1" name="Line 47"/>
          <p:cNvSpPr>
            <a:spLocks noChangeShapeType="1"/>
          </p:cNvSpPr>
          <p:nvPr/>
        </p:nvSpPr>
        <p:spPr bwMode="auto">
          <a:xfrm>
            <a:off x="590550" y="3173413"/>
            <a:ext cx="2173288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48"/>
          <p:cNvSpPr>
            <a:spLocks noChangeShapeType="1"/>
          </p:cNvSpPr>
          <p:nvPr/>
        </p:nvSpPr>
        <p:spPr bwMode="auto">
          <a:xfrm>
            <a:off x="490538" y="5030788"/>
            <a:ext cx="1695450" cy="0"/>
          </a:xfrm>
          <a:prstGeom prst="line">
            <a:avLst/>
          </a:prstGeom>
          <a:noFill/>
          <a:ln w="19050" cap="rnd">
            <a:solidFill>
              <a:schemeClr val="bg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3369746" y="1913142"/>
            <a:ext cx="2394387" cy="1528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zh-TW" altLang="en-US" sz="18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實習期間表現優異者，大四下可申請全學期實習，具備所要求證照可同時提前就業。</a:t>
            </a:r>
            <a:endParaRPr lang="zh-TW" altLang="zh-TW" sz="18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3239852" y="4736267"/>
            <a:ext cx="3126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/>
              </a:rPr>
              <a:t>證券普業、期貨、信託、人身保險、金融常識與道德</a:t>
            </a:r>
            <a:endParaRPr lang="zh-TW" altLang="zh-TW" sz="1600" kern="1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972283" y="5321042"/>
            <a:ext cx="1296144" cy="369332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實習</a:t>
            </a:r>
            <a:r>
              <a:rPr lang="en-US" altLang="zh-TW" sz="1800" b="1" dirty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1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聘用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4052593" y="3437851"/>
            <a:ext cx="1116124" cy="369332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sz="1800" b="1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  習</a:t>
            </a:r>
          </a:p>
        </p:txBody>
      </p:sp>
    </p:spTree>
    <p:extLst>
      <p:ext uri="{BB962C8B-B14F-4D97-AF65-F5344CB8AC3E}">
        <p14:creationId xmlns:p14="http://schemas.microsoft.com/office/powerpoint/2010/main" val="22659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0266" y="1535254"/>
            <a:ext cx="724035" cy="107721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zh-TW" altLang="en-US" sz="1600" dirty="0" smtClean="0">
                <a:solidFill>
                  <a:srgbClr val="800080"/>
                </a:solidFill>
                <a:latin typeface="微軟正黑體" pitchFamily="34" charset="-120"/>
                <a:ea typeface="微軟正黑體" pitchFamily="34" charset="-120"/>
              </a:rPr>
              <a:t>能力</a:t>
            </a:r>
            <a:endParaRPr kumimoji="0" lang="en-US" altLang="zh-TW" sz="1600" dirty="0" smtClean="0">
              <a:solidFill>
                <a:srgbClr val="80008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0" hangingPunct="0">
              <a:spcBef>
                <a:spcPct val="50000"/>
              </a:spcBef>
            </a:pPr>
            <a:r>
              <a:rPr kumimoji="0" lang="zh-TW" altLang="en-US" sz="1600" dirty="0" smtClean="0">
                <a:solidFill>
                  <a:srgbClr val="800080"/>
                </a:solidFill>
                <a:latin typeface="微軟正黑體" pitchFamily="34" charset="-120"/>
                <a:ea typeface="微軟正黑體" pitchFamily="34" charset="-120"/>
              </a:rPr>
              <a:t>專業</a:t>
            </a:r>
            <a:endParaRPr kumimoji="0" lang="en-US" altLang="zh-TW" sz="1600" dirty="0" smtClean="0">
              <a:solidFill>
                <a:srgbClr val="800080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 eaLnBrk="0" hangingPunct="0">
              <a:spcBef>
                <a:spcPct val="50000"/>
              </a:spcBef>
            </a:pPr>
            <a:r>
              <a:rPr kumimoji="0" lang="zh-TW" altLang="en-US" sz="1600" dirty="0" smtClean="0">
                <a:solidFill>
                  <a:srgbClr val="800080"/>
                </a:solidFill>
                <a:latin typeface="微軟正黑體" pitchFamily="34" charset="-120"/>
                <a:ea typeface="微軟正黑體" pitchFamily="34" charset="-120"/>
              </a:rPr>
              <a:t>應對</a:t>
            </a:r>
            <a:endParaRPr kumimoji="0" lang="en-US" altLang="zh-TW" sz="1600" dirty="0">
              <a:solidFill>
                <a:srgbClr val="80008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4467225" y="1661154"/>
            <a:ext cx="0" cy="39592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7740352" y="5246695"/>
            <a:ext cx="6111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zh-TW" altLang="en-US" sz="1600" dirty="0">
                <a:solidFill>
                  <a:srgbClr val="800080"/>
                </a:solidFill>
                <a:latin typeface="微軟正黑體" pitchFamily="34" charset="-120"/>
                <a:ea typeface="微軟正黑體" pitchFamily="34" charset="-120"/>
              </a:rPr>
              <a:t>時間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 flipV="1">
            <a:off x="611188" y="1304764"/>
            <a:ext cx="15875" cy="432514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11188" y="5620379"/>
            <a:ext cx="7813675" cy="17463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50802" y="3969060"/>
            <a:ext cx="3749697" cy="809582"/>
          </a:xfrm>
          <a:prstGeom prst="rect">
            <a:avLst/>
          </a:prstGeom>
          <a:ln/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zh-TW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專業集訓課程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4506089" y="2877790"/>
            <a:ext cx="2914061" cy="821801"/>
          </a:xfrm>
          <a:prstGeom prst="rect">
            <a:avLst/>
          </a:prstGeom>
          <a:ln/>
          <a:ex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kumimoji="0" lang="zh-TW" alt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分公司實務見 習</a:t>
            </a:r>
            <a:endParaRPr lang="zh-TW" alt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標題 2"/>
          <p:cNvSpPr txBox="1">
            <a:spLocks/>
          </p:cNvSpPr>
          <p:nvPr/>
        </p:nvSpPr>
        <p:spPr>
          <a:xfrm>
            <a:off x="503548" y="188640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實習訓練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898869" y="2209575"/>
            <a:ext cx="2411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ea"/>
              </a:rPr>
              <a:t>Step 1</a:t>
            </a:r>
            <a:endParaRPr lang="zh-TW" altLang="en-US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+mn-ea"/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4805327" y="1903206"/>
            <a:ext cx="23402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ea"/>
              </a:rPr>
              <a:t>Step 2</a:t>
            </a:r>
            <a:endParaRPr lang="zh-TW" altLang="en-US" sz="4000" dirty="0" smtClean="0">
              <a:solidFill>
                <a:schemeClr val="accent4">
                  <a:lumMod val="20000"/>
                  <a:lumOff val="80000"/>
                </a:schemeClr>
              </a:solidFill>
              <a:latin typeface="+mn-ea"/>
            </a:endParaRPr>
          </a:p>
        </p:txBody>
      </p:sp>
      <p:sp>
        <p:nvSpPr>
          <p:cNvPr id="9" name="流程圖: 接點 8"/>
          <p:cNvSpPr/>
          <p:nvPr/>
        </p:nvSpPr>
        <p:spPr>
          <a:xfrm flipV="1">
            <a:off x="4414861" y="5583245"/>
            <a:ext cx="103164" cy="100316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流程圖: 接點 16"/>
          <p:cNvSpPr/>
          <p:nvPr/>
        </p:nvSpPr>
        <p:spPr>
          <a:xfrm flipH="1" flipV="1">
            <a:off x="589683" y="5568074"/>
            <a:ext cx="122238" cy="104609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1439652" y="5736611"/>
            <a:ext cx="2052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實習前兩週</a:t>
            </a:r>
          </a:p>
        </p:txBody>
      </p:sp>
      <p:cxnSp>
        <p:nvCxnSpPr>
          <p:cNvPr id="24" name="直線接點 23"/>
          <p:cNvCxnSpPr/>
          <p:nvPr/>
        </p:nvCxnSpPr>
        <p:spPr>
          <a:xfrm>
            <a:off x="3067607" y="5904738"/>
            <a:ext cx="12208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/>
        </p:nvCxnSpPr>
        <p:spPr>
          <a:xfrm>
            <a:off x="650802" y="5904738"/>
            <a:ext cx="12208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4513110" y="5890499"/>
            <a:ext cx="12208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>
          <a:xfrm>
            <a:off x="5367922" y="5748856"/>
            <a:ext cx="2052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實習</a:t>
            </a:r>
            <a:r>
              <a:rPr lang="zh-TW" altLang="en-US" sz="1400" dirty="0" smtClean="0">
                <a:solidFill>
                  <a:srgbClr val="00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第三週起</a:t>
            </a:r>
          </a:p>
        </p:txBody>
      </p:sp>
      <p:cxnSp>
        <p:nvCxnSpPr>
          <p:cNvPr id="18" name="直線單箭頭接點 17"/>
          <p:cNvCxnSpPr/>
          <p:nvPr/>
        </p:nvCxnSpPr>
        <p:spPr>
          <a:xfrm flipV="1">
            <a:off x="7128284" y="5890499"/>
            <a:ext cx="1044116" cy="142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6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24632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9692" y="944983"/>
            <a:ext cx="5580620" cy="3108543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lvl="1"/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集中專業訓練</a:t>
            </a:r>
            <a:endParaRPr lang="zh-TW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證券</a:t>
            </a: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產業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專業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證券市場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與國際股市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各項金融商品專業知識</a:t>
            </a: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理財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規劃與資產配置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能力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開發與應對技巧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數位開發與數位行銷技巧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超業心路歷程分享</a:t>
            </a:r>
            <a:endParaRPr lang="zh-TW" altLang="en-US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Oval 6"/>
          <p:cNvSpPr>
            <a:spLocks noChangeAspect="1" noChangeArrowheads="1"/>
          </p:cNvSpPr>
          <p:nvPr/>
        </p:nvSpPr>
        <p:spPr bwMode="blackWhite">
          <a:xfrm>
            <a:off x="1413144" y="969490"/>
            <a:ext cx="647700" cy="647700"/>
          </a:xfrm>
          <a:prstGeom prst="ellipse">
            <a:avLst/>
          </a:prstGeom>
          <a:gradFill flip="none" rotWithShape="1">
            <a:gsLst>
              <a:gs pos="0">
                <a:srgbClr val="3333CC">
                  <a:shade val="30000"/>
                  <a:satMod val="115000"/>
                </a:srgbClr>
              </a:gs>
              <a:gs pos="53000">
                <a:srgbClr val="3333CC">
                  <a:shade val="67500"/>
                  <a:satMod val="115000"/>
                </a:srgbClr>
              </a:gs>
              <a:gs pos="100000">
                <a:srgbClr val="3333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ctr"/>
          <a:lstStyle>
            <a:lvl1pPr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152400" indent="-150813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342900" indent="-171450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500063" indent="-15557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685800" indent="-16192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11430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16002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20574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25146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0" hangingPunct="0">
              <a:buSzPct val="75000"/>
            </a:pPr>
            <a:r>
              <a:rPr kumimoji="0"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</a:t>
            </a:r>
            <a:endParaRPr kumimoji="0"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標題 2"/>
          <p:cNvSpPr txBox="1">
            <a:spLocks/>
          </p:cNvSpPr>
          <p:nvPr/>
        </p:nvSpPr>
        <p:spPr>
          <a:xfrm>
            <a:off x="503548" y="188640"/>
            <a:ext cx="8229600" cy="778098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訓練項目內容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9692" y="4281598"/>
            <a:ext cx="5589930" cy="206210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>
            <a:lvl1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3000" algn="l"/>
              </a:tabLs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r>
              <a:rPr kumimoji="0" lang="zh-TW" altLang="en-US" sz="3200" dirty="0" smtClean="0"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kumimoji="0" lang="zh-TW" altLang="en-US" sz="2800" b="1" dirty="0" smtClean="0">
                <a:latin typeface="標楷體" pitchFamily="65" charset="-120"/>
                <a:ea typeface="標楷體" panose="03000509000000000000" pitchFamily="65" charset="-120"/>
              </a:rPr>
              <a:t>分公司見習</a:t>
            </a:r>
            <a:r>
              <a:rPr kumimoji="0" lang="en-US" altLang="zh-TW" sz="2800" b="1" dirty="0">
                <a:latin typeface="標楷體" pitchFamily="65" charset="-120"/>
                <a:ea typeface="標楷體" panose="03000509000000000000" pitchFamily="65" charset="-120"/>
              </a:rPr>
              <a:t>+</a:t>
            </a:r>
            <a:r>
              <a:rPr kumimoji="0" lang="zh-TW" altLang="en-US" sz="2800" b="1" dirty="0">
                <a:latin typeface="標楷體" pitchFamily="65" charset="-120"/>
                <a:ea typeface="標楷體" panose="03000509000000000000" pitchFamily="65" charset="-120"/>
              </a:rPr>
              <a:t>實務訓練</a:t>
            </a:r>
            <a:endParaRPr lang="zh-TW" altLang="en-US" sz="2800" b="1" dirty="0"/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從業人員相關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法規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>
                <a:latin typeface="標楷體" panose="03000509000000000000" pitchFamily="65" charset="-120"/>
                <a:ea typeface="標楷體" panose="03000509000000000000" pitchFamily="65" charset="-120"/>
              </a:rPr>
              <a:t>必備證照</a:t>
            </a: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輔導考試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各項商品交易實務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371600" lvl="2" indent="-45720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zh-TW" altLang="en-US" sz="2400" b="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成交技巧與打動客戶心服務</a:t>
            </a:r>
            <a:endParaRPr lang="en-US" altLang="zh-TW" sz="2400" b="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Oval 6"/>
          <p:cNvSpPr>
            <a:spLocks noChangeAspect="1" noChangeArrowheads="1"/>
          </p:cNvSpPr>
          <p:nvPr/>
        </p:nvSpPr>
        <p:spPr bwMode="blackWhite">
          <a:xfrm>
            <a:off x="1413144" y="4281598"/>
            <a:ext cx="647700" cy="647700"/>
          </a:xfrm>
          <a:prstGeom prst="ellipse">
            <a:avLst/>
          </a:prstGeom>
          <a:gradFill flip="none" rotWithShape="1">
            <a:gsLst>
              <a:gs pos="0">
                <a:srgbClr val="3333CC">
                  <a:shade val="30000"/>
                  <a:satMod val="115000"/>
                </a:srgbClr>
              </a:gs>
              <a:gs pos="53000">
                <a:srgbClr val="3333CC">
                  <a:shade val="67500"/>
                  <a:satMod val="115000"/>
                </a:srgbClr>
              </a:gs>
              <a:gs pos="100000">
                <a:srgbClr val="3333CC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none" lIns="0" tIns="0" rIns="0" bIns="0" anchor="ctr"/>
          <a:lstStyle>
            <a:lvl1pPr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152400" indent="-150813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342900" indent="-171450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500063" indent="-15557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685800" indent="-161925" defTabSz="89535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11430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16002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20574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2514600" indent="-161925" defTabSz="89535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ctr" eaLnBrk="0" hangingPunct="0">
              <a:buSzPct val="75000"/>
            </a:pPr>
            <a:r>
              <a:rPr kumimoji="0" lang="en-US" altLang="zh-TW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</a:t>
            </a:r>
            <a:endParaRPr kumimoji="0" lang="en-US" altLang="zh-TW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7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9176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2"/>
          <p:cNvSpPr txBox="1">
            <a:spLocks/>
          </p:cNvSpPr>
          <p:nvPr/>
        </p:nvSpPr>
        <p:spPr>
          <a:xfrm>
            <a:off x="503548" y="152636"/>
            <a:ext cx="8229600" cy="720080"/>
          </a:xfrm>
          <a:prstGeom prst="rect">
            <a:avLst/>
          </a:prstGeom>
        </p:spPr>
        <p:txBody>
          <a:bodyPr/>
          <a:lstStyle>
            <a:lvl1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2pPr>
            <a:lvl3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3pPr>
            <a:lvl4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4pPr>
            <a:lvl5pPr algn="just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5pPr>
            <a:lvl6pPr marL="4572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6pPr>
            <a:lvl7pPr marL="9144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7pPr>
            <a:lvl8pPr marL="13716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8pPr>
            <a:lvl9pPr marL="1828800" algn="just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AC0000"/>
                </a:solidFill>
                <a:latin typeface="Arial" charset="0"/>
                <a:ea typeface="微軟正黑體" pitchFamily="34" charset="-120"/>
              </a:defRPr>
            </a:lvl9pPr>
          </a:lstStyle>
          <a:p>
            <a:pPr algn="ctr"/>
            <a:r>
              <a:rPr kumimoji="0"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分公司實務訓練</a:t>
            </a:r>
            <a:endParaRPr kumimoji="0"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19088" y="4292600"/>
            <a:ext cx="3482975" cy="47307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盤後</a:t>
            </a:r>
            <a:r>
              <a:rPr lang="en-US" altLang="zh-TW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13:30~16:00</a:t>
            </a:r>
            <a:endParaRPr lang="en-US" altLang="zh-TW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334963" y="1125538"/>
            <a:ext cx="3048000" cy="47942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下班後</a:t>
            </a:r>
            <a:r>
              <a:rPr lang="en-US" altLang="zh-TW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18:00~21:00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5850581" y="4292600"/>
            <a:ext cx="3048000" cy="46990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zh-TW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盤中</a:t>
            </a:r>
            <a:r>
              <a:rPr lang="en-US" altLang="zh-TW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09:00~13:30</a:t>
            </a: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5908675" y="1773238"/>
            <a:ext cx="2743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晨會、重要新聞解析公司政策宣達</a:t>
            </a:r>
            <a:endParaRPr lang="en-US" altLang="zh-TW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盤</a:t>
            </a: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前客戶互動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5891585" y="4848225"/>
            <a:ext cx="3048000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現貨、期貨</a:t>
            </a:r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委託</a:t>
            </a:r>
            <a:endParaRPr lang="en-US" altLang="zh-TW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客戶持股檢視與建議</a:t>
            </a:r>
            <a:endParaRPr lang="en-US" altLang="zh-TW" sz="2000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期貨</a:t>
            </a: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維持</a:t>
            </a:r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率留意</a:t>
            </a:r>
            <a:endParaRPr lang="en-US" altLang="zh-TW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檢核</a:t>
            </a:r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客戶理財配置</a:t>
            </a:r>
            <a:endParaRPr lang="zh-TW" alt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90538" y="4795838"/>
            <a:ext cx="32004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對帳</a:t>
            </a:r>
            <a:r>
              <a:rPr lang="en-US" altLang="zh-TW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客戶帳務</a:t>
            </a:r>
            <a:r>
              <a:rPr lang="en-US" altLang="zh-TW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業務會議</a:t>
            </a:r>
            <a:endParaRPr lang="en-US" altLang="zh-TW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電訪、拜訪</a:t>
            </a:r>
            <a:r>
              <a:rPr lang="zh-TW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客戶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54013" y="1701800"/>
            <a:ext cx="31686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國際股市、總經數據</a:t>
            </a:r>
            <a:endParaRPr lang="en-US" altLang="zh-TW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財經產業資訊</a:t>
            </a:r>
            <a:endParaRPr lang="zh-TW" alt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0" hangingPunct="0"/>
            <a:r>
              <a:rPr lang="zh-TW" alt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數位平台經營與互動</a:t>
            </a:r>
            <a:endParaRPr lang="zh-TW" altLang="en-US" sz="2000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Freeform 16"/>
          <p:cNvSpPr>
            <a:spLocks/>
          </p:cNvSpPr>
          <p:nvPr/>
        </p:nvSpPr>
        <p:spPr bwMode="auto">
          <a:xfrm>
            <a:off x="5449888" y="3983038"/>
            <a:ext cx="65087" cy="68262"/>
          </a:xfrm>
          <a:custGeom>
            <a:avLst/>
            <a:gdLst>
              <a:gd name="T0" fmla="*/ 13 w 125"/>
              <a:gd name="T1" fmla="*/ 26 h 127"/>
              <a:gd name="T2" fmla="*/ 4 w 125"/>
              <a:gd name="T3" fmla="*/ 44 h 127"/>
              <a:gd name="T4" fmla="*/ 0 w 125"/>
              <a:gd name="T5" fmla="*/ 72 h 127"/>
              <a:gd name="T6" fmla="*/ 14 w 125"/>
              <a:gd name="T7" fmla="*/ 104 h 127"/>
              <a:gd name="T8" fmla="*/ 36 w 125"/>
              <a:gd name="T9" fmla="*/ 122 h 127"/>
              <a:gd name="T10" fmla="*/ 55 w 125"/>
              <a:gd name="T11" fmla="*/ 127 h 127"/>
              <a:gd name="T12" fmla="*/ 79 w 125"/>
              <a:gd name="T13" fmla="*/ 125 h 127"/>
              <a:gd name="T14" fmla="*/ 102 w 125"/>
              <a:gd name="T15" fmla="*/ 113 h 127"/>
              <a:gd name="T16" fmla="*/ 119 w 125"/>
              <a:gd name="T17" fmla="*/ 93 h 127"/>
              <a:gd name="T18" fmla="*/ 125 w 125"/>
              <a:gd name="T19" fmla="*/ 68 h 127"/>
              <a:gd name="T20" fmla="*/ 119 w 125"/>
              <a:gd name="T21" fmla="*/ 37 h 127"/>
              <a:gd name="T22" fmla="*/ 91 w 125"/>
              <a:gd name="T23" fmla="*/ 8 h 127"/>
              <a:gd name="T24" fmla="*/ 62 w 125"/>
              <a:gd name="T25" fmla="*/ 0 h 127"/>
              <a:gd name="T26" fmla="*/ 30 w 125"/>
              <a:gd name="T27" fmla="*/ 11 h 127"/>
              <a:gd name="T28" fmla="*/ 60 w 125"/>
              <a:gd name="T29" fmla="*/ 4 h 127"/>
              <a:gd name="T30" fmla="*/ 89 w 125"/>
              <a:gd name="T31" fmla="*/ 15 h 127"/>
              <a:gd name="T32" fmla="*/ 104 w 125"/>
              <a:gd name="T33" fmla="*/ 45 h 127"/>
              <a:gd name="T34" fmla="*/ 101 w 125"/>
              <a:gd name="T35" fmla="*/ 74 h 127"/>
              <a:gd name="T36" fmla="*/ 78 w 125"/>
              <a:gd name="T37" fmla="*/ 95 h 127"/>
              <a:gd name="T38" fmla="*/ 54 w 125"/>
              <a:gd name="T39" fmla="*/ 98 h 127"/>
              <a:gd name="T40" fmla="*/ 40 w 125"/>
              <a:gd name="T41" fmla="*/ 90 h 127"/>
              <a:gd name="T42" fmla="*/ 39 w 125"/>
              <a:gd name="T43" fmla="*/ 72 h 127"/>
              <a:gd name="T44" fmla="*/ 54 w 125"/>
              <a:gd name="T45" fmla="*/ 59 h 127"/>
              <a:gd name="T46" fmla="*/ 71 w 125"/>
              <a:gd name="T47" fmla="*/ 54 h 127"/>
              <a:gd name="T48" fmla="*/ 81 w 125"/>
              <a:gd name="T49" fmla="*/ 42 h 127"/>
              <a:gd name="T50" fmla="*/ 82 w 125"/>
              <a:gd name="T51" fmla="*/ 27 h 127"/>
              <a:gd name="T52" fmla="*/ 70 w 125"/>
              <a:gd name="T53" fmla="*/ 13 h 127"/>
              <a:gd name="T54" fmla="*/ 58 w 125"/>
              <a:gd name="T55" fmla="*/ 9 h 127"/>
              <a:gd name="T56" fmla="*/ 40 w 125"/>
              <a:gd name="T57" fmla="*/ 10 h 127"/>
              <a:gd name="T58" fmla="*/ 27 w 125"/>
              <a:gd name="T59" fmla="*/ 15 h 127"/>
              <a:gd name="T60" fmla="*/ 30 w 125"/>
              <a:gd name="T61" fmla="*/ 16 h 127"/>
              <a:gd name="T62" fmla="*/ 48 w 125"/>
              <a:gd name="T63" fmla="*/ 12 h 127"/>
              <a:gd name="T64" fmla="*/ 67 w 125"/>
              <a:gd name="T65" fmla="*/ 15 h 127"/>
              <a:gd name="T66" fmla="*/ 76 w 125"/>
              <a:gd name="T67" fmla="*/ 32 h 127"/>
              <a:gd name="T68" fmla="*/ 70 w 125"/>
              <a:gd name="T69" fmla="*/ 47 h 127"/>
              <a:gd name="T70" fmla="*/ 49 w 125"/>
              <a:gd name="T71" fmla="*/ 58 h 127"/>
              <a:gd name="T72" fmla="*/ 34 w 125"/>
              <a:gd name="T73" fmla="*/ 70 h 127"/>
              <a:gd name="T74" fmla="*/ 32 w 125"/>
              <a:gd name="T75" fmla="*/ 82 h 127"/>
              <a:gd name="T76" fmla="*/ 38 w 125"/>
              <a:gd name="T77" fmla="*/ 96 h 127"/>
              <a:gd name="T78" fmla="*/ 34 w 125"/>
              <a:gd name="T79" fmla="*/ 101 h 127"/>
              <a:gd name="T80" fmla="*/ 18 w 125"/>
              <a:gd name="T81" fmla="*/ 92 h 127"/>
              <a:gd name="T82" fmla="*/ 7 w 125"/>
              <a:gd name="T83" fmla="*/ 73 h 127"/>
              <a:gd name="T84" fmla="*/ 6 w 125"/>
              <a:gd name="T85" fmla="*/ 55 h 127"/>
              <a:gd name="T86" fmla="*/ 13 w 125"/>
              <a:gd name="T87" fmla="*/ 30 h 127"/>
              <a:gd name="T88" fmla="*/ 20 w 125"/>
              <a:gd name="T89" fmla="*/ 19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25" h="127">
                <a:moveTo>
                  <a:pt x="20" y="19"/>
                </a:moveTo>
                <a:lnTo>
                  <a:pt x="13" y="26"/>
                </a:lnTo>
                <a:lnTo>
                  <a:pt x="8" y="33"/>
                </a:lnTo>
                <a:lnTo>
                  <a:pt x="4" y="44"/>
                </a:lnTo>
                <a:lnTo>
                  <a:pt x="0" y="59"/>
                </a:lnTo>
                <a:lnTo>
                  <a:pt x="0" y="72"/>
                </a:lnTo>
                <a:lnTo>
                  <a:pt x="5" y="90"/>
                </a:lnTo>
                <a:lnTo>
                  <a:pt x="14" y="104"/>
                </a:lnTo>
                <a:lnTo>
                  <a:pt x="25" y="115"/>
                </a:lnTo>
                <a:lnTo>
                  <a:pt x="36" y="122"/>
                </a:lnTo>
                <a:lnTo>
                  <a:pt x="46" y="125"/>
                </a:lnTo>
                <a:lnTo>
                  <a:pt x="55" y="127"/>
                </a:lnTo>
                <a:lnTo>
                  <a:pt x="65" y="127"/>
                </a:lnTo>
                <a:lnTo>
                  <a:pt x="79" y="125"/>
                </a:lnTo>
                <a:lnTo>
                  <a:pt x="91" y="121"/>
                </a:lnTo>
                <a:lnTo>
                  <a:pt x="102" y="113"/>
                </a:lnTo>
                <a:lnTo>
                  <a:pt x="109" y="105"/>
                </a:lnTo>
                <a:lnTo>
                  <a:pt x="119" y="93"/>
                </a:lnTo>
                <a:lnTo>
                  <a:pt x="123" y="80"/>
                </a:lnTo>
                <a:lnTo>
                  <a:pt x="125" y="68"/>
                </a:lnTo>
                <a:lnTo>
                  <a:pt x="124" y="53"/>
                </a:lnTo>
                <a:lnTo>
                  <a:pt x="119" y="37"/>
                </a:lnTo>
                <a:lnTo>
                  <a:pt x="106" y="19"/>
                </a:lnTo>
                <a:lnTo>
                  <a:pt x="91" y="8"/>
                </a:lnTo>
                <a:lnTo>
                  <a:pt x="74" y="3"/>
                </a:lnTo>
                <a:lnTo>
                  <a:pt x="62" y="0"/>
                </a:lnTo>
                <a:lnTo>
                  <a:pt x="45" y="4"/>
                </a:lnTo>
                <a:lnTo>
                  <a:pt x="30" y="11"/>
                </a:lnTo>
                <a:lnTo>
                  <a:pt x="47" y="5"/>
                </a:lnTo>
                <a:lnTo>
                  <a:pt x="60" y="4"/>
                </a:lnTo>
                <a:lnTo>
                  <a:pt x="76" y="7"/>
                </a:lnTo>
                <a:lnTo>
                  <a:pt x="89" y="15"/>
                </a:lnTo>
                <a:lnTo>
                  <a:pt x="98" y="27"/>
                </a:lnTo>
                <a:lnTo>
                  <a:pt x="104" y="45"/>
                </a:lnTo>
                <a:lnTo>
                  <a:pt x="104" y="61"/>
                </a:lnTo>
                <a:lnTo>
                  <a:pt x="101" y="74"/>
                </a:lnTo>
                <a:lnTo>
                  <a:pt x="91" y="87"/>
                </a:lnTo>
                <a:lnTo>
                  <a:pt x="78" y="95"/>
                </a:lnTo>
                <a:lnTo>
                  <a:pt x="64" y="98"/>
                </a:lnTo>
                <a:lnTo>
                  <a:pt x="54" y="98"/>
                </a:lnTo>
                <a:lnTo>
                  <a:pt x="46" y="95"/>
                </a:lnTo>
                <a:lnTo>
                  <a:pt x="40" y="90"/>
                </a:lnTo>
                <a:lnTo>
                  <a:pt x="37" y="81"/>
                </a:lnTo>
                <a:lnTo>
                  <a:pt x="39" y="72"/>
                </a:lnTo>
                <a:lnTo>
                  <a:pt x="46" y="64"/>
                </a:lnTo>
                <a:lnTo>
                  <a:pt x="54" y="59"/>
                </a:lnTo>
                <a:lnTo>
                  <a:pt x="63" y="58"/>
                </a:lnTo>
                <a:lnTo>
                  <a:pt x="71" y="54"/>
                </a:lnTo>
                <a:lnTo>
                  <a:pt x="76" y="48"/>
                </a:lnTo>
                <a:lnTo>
                  <a:pt x="81" y="42"/>
                </a:lnTo>
                <a:lnTo>
                  <a:pt x="82" y="36"/>
                </a:lnTo>
                <a:lnTo>
                  <a:pt x="82" y="27"/>
                </a:lnTo>
                <a:lnTo>
                  <a:pt x="76" y="19"/>
                </a:lnTo>
                <a:lnTo>
                  <a:pt x="70" y="13"/>
                </a:lnTo>
                <a:lnTo>
                  <a:pt x="64" y="11"/>
                </a:lnTo>
                <a:lnTo>
                  <a:pt x="58" y="9"/>
                </a:lnTo>
                <a:lnTo>
                  <a:pt x="50" y="8"/>
                </a:lnTo>
                <a:lnTo>
                  <a:pt x="40" y="10"/>
                </a:lnTo>
                <a:lnTo>
                  <a:pt x="36" y="12"/>
                </a:lnTo>
                <a:lnTo>
                  <a:pt x="27" y="15"/>
                </a:lnTo>
                <a:lnTo>
                  <a:pt x="21" y="22"/>
                </a:lnTo>
                <a:lnTo>
                  <a:pt x="30" y="16"/>
                </a:lnTo>
                <a:lnTo>
                  <a:pt x="38" y="14"/>
                </a:lnTo>
                <a:lnTo>
                  <a:pt x="48" y="12"/>
                </a:lnTo>
                <a:lnTo>
                  <a:pt x="56" y="11"/>
                </a:lnTo>
                <a:lnTo>
                  <a:pt x="67" y="15"/>
                </a:lnTo>
                <a:lnTo>
                  <a:pt x="74" y="24"/>
                </a:lnTo>
                <a:lnTo>
                  <a:pt x="76" y="32"/>
                </a:lnTo>
                <a:lnTo>
                  <a:pt x="75" y="41"/>
                </a:lnTo>
                <a:lnTo>
                  <a:pt x="70" y="47"/>
                </a:lnTo>
                <a:lnTo>
                  <a:pt x="63" y="53"/>
                </a:lnTo>
                <a:lnTo>
                  <a:pt x="49" y="58"/>
                </a:lnTo>
                <a:lnTo>
                  <a:pt x="39" y="62"/>
                </a:lnTo>
                <a:lnTo>
                  <a:pt x="34" y="70"/>
                </a:lnTo>
                <a:lnTo>
                  <a:pt x="31" y="77"/>
                </a:lnTo>
                <a:lnTo>
                  <a:pt x="32" y="82"/>
                </a:lnTo>
                <a:lnTo>
                  <a:pt x="35" y="92"/>
                </a:lnTo>
                <a:lnTo>
                  <a:pt x="38" y="96"/>
                </a:lnTo>
                <a:lnTo>
                  <a:pt x="43" y="101"/>
                </a:lnTo>
                <a:lnTo>
                  <a:pt x="34" y="101"/>
                </a:lnTo>
                <a:lnTo>
                  <a:pt x="26" y="97"/>
                </a:lnTo>
                <a:lnTo>
                  <a:pt x="18" y="92"/>
                </a:lnTo>
                <a:lnTo>
                  <a:pt x="10" y="83"/>
                </a:lnTo>
                <a:lnTo>
                  <a:pt x="7" y="73"/>
                </a:lnTo>
                <a:lnTo>
                  <a:pt x="5" y="64"/>
                </a:lnTo>
                <a:lnTo>
                  <a:pt x="6" y="55"/>
                </a:lnTo>
                <a:lnTo>
                  <a:pt x="9" y="41"/>
                </a:lnTo>
                <a:lnTo>
                  <a:pt x="13" y="30"/>
                </a:lnTo>
                <a:lnTo>
                  <a:pt x="20" y="19"/>
                </a:lnTo>
                <a:lnTo>
                  <a:pt x="20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Freeform 17"/>
          <p:cNvSpPr>
            <a:spLocks/>
          </p:cNvSpPr>
          <p:nvPr/>
        </p:nvSpPr>
        <p:spPr bwMode="auto">
          <a:xfrm>
            <a:off x="3927475" y="3903663"/>
            <a:ext cx="9525" cy="7937"/>
          </a:xfrm>
          <a:custGeom>
            <a:avLst/>
            <a:gdLst>
              <a:gd name="T0" fmla="*/ 3 w 19"/>
              <a:gd name="T1" fmla="*/ 4 h 16"/>
              <a:gd name="T2" fmla="*/ 3 w 19"/>
              <a:gd name="T3" fmla="*/ 10 h 16"/>
              <a:gd name="T4" fmla="*/ 9 w 19"/>
              <a:gd name="T5" fmla="*/ 12 h 16"/>
              <a:gd name="T6" fmla="*/ 10 w 19"/>
              <a:gd name="T7" fmla="*/ 4 h 16"/>
              <a:gd name="T8" fmla="*/ 19 w 19"/>
              <a:gd name="T9" fmla="*/ 10 h 16"/>
              <a:gd name="T10" fmla="*/ 16 w 19"/>
              <a:gd name="T11" fmla="*/ 16 h 16"/>
              <a:gd name="T12" fmla="*/ 8 w 19"/>
              <a:gd name="T13" fmla="*/ 16 h 16"/>
              <a:gd name="T14" fmla="*/ 2 w 19"/>
              <a:gd name="T15" fmla="*/ 14 h 16"/>
              <a:gd name="T16" fmla="*/ 0 w 19"/>
              <a:gd name="T17" fmla="*/ 8 h 16"/>
              <a:gd name="T18" fmla="*/ 1 w 19"/>
              <a:gd name="T19" fmla="*/ 0 h 16"/>
              <a:gd name="T20" fmla="*/ 3 w 19"/>
              <a:gd name="T21" fmla="*/ 4 h 16"/>
              <a:gd name="T22" fmla="*/ 3 w 19"/>
              <a:gd name="T23" fmla="*/ 4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" h="16">
                <a:moveTo>
                  <a:pt x="3" y="4"/>
                </a:moveTo>
                <a:lnTo>
                  <a:pt x="3" y="10"/>
                </a:lnTo>
                <a:lnTo>
                  <a:pt x="9" y="12"/>
                </a:lnTo>
                <a:lnTo>
                  <a:pt x="10" y="4"/>
                </a:lnTo>
                <a:lnTo>
                  <a:pt x="19" y="10"/>
                </a:lnTo>
                <a:lnTo>
                  <a:pt x="16" y="16"/>
                </a:lnTo>
                <a:lnTo>
                  <a:pt x="8" y="16"/>
                </a:lnTo>
                <a:lnTo>
                  <a:pt x="2" y="14"/>
                </a:lnTo>
                <a:lnTo>
                  <a:pt x="0" y="8"/>
                </a:lnTo>
                <a:lnTo>
                  <a:pt x="1" y="0"/>
                </a:lnTo>
                <a:lnTo>
                  <a:pt x="3" y="4"/>
                </a:lnTo>
                <a:lnTo>
                  <a:pt x="3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133600"/>
            <a:ext cx="71913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5822950" y="1125538"/>
            <a:ext cx="3048000" cy="517525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盤前</a:t>
            </a:r>
            <a:r>
              <a:rPr lang="en-US" altLang="zh-TW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軟正黑體" pitchFamily="34" charset="-120"/>
                <a:ea typeface="微軟正黑體" pitchFamily="34" charset="-120"/>
              </a:rPr>
              <a:t>07:45~9:00</a:t>
            </a:r>
            <a:endParaRPr lang="en-US" altLang="zh-TW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auto">
          <a:xfrm>
            <a:off x="7431088" y="3141663"/>
            <a:ext cx="0" cy="863600"/>
          </a:xfrm>
          <a:prstGeom prst="line">
            <a:avLst/>
          </a:prstGeom>
          <a:noFill/>
          <a:ln w="203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" name="Line 28"/>
          <p:cNvSpPr>
            <a:spLocks noChangeShapeType="1"/>
          </p:cNvSpPr>
          <p:nvPr/>
        </p:nvSpPr>
        <p:spPr bwMode="auto">
          <a:xfrm flipH="1">
            <a:off x="4294188" y="4549775"/>
            <a:ext cx="1152525" cy="0"/>
          </a:xfrm>
          <a:prstGeom prst="line">
            <a:avLst/>
          </a:prstGeom>
          <a:noFill/>
          <a:ln w="203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 flipV="1">
            <a:off x="2103438" y="2997200"/>
            <a:ext cx="0" cy="863600"/>
          </a:xfrm>
          <a:prstGeom prst="line">
            <a:avLst/>
          </a:prstGeom>
          <a:noFill/>
          <a:ln w="203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7" name="Picture 43" descr="bd07009_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0" y="1844675"/>
            <a:ext cx="2519363" cy="215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文字方塊 17"/>
          <p:cNvSpPr txBox="1"/>
          <p:nvPr/>
        </p:nvSpPr>
        <p:spPr>
          <a:xfrm>
            <a:off x="3802063" y="1365250"/>
            <a:ext cx="1712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800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營業員的一天</a:t>
            </a:r>
          </a:p>
        </p:txBody>
      </p:sp>
      <p:sp>
        <p:nvSpPr>
          <p:cNvPr id="19" name="投影片編號版面配置區 2"/>
          <p:cNvSpPr txBox="1">
            <a:spLocks/>
          </p:cNvSpPr>
          <p:nvPr/>
        </p:nvSpPr>
        <p:spPr>
          <a:xfrm>
            <a:off x="3851275" y="6473825"/>
            <a:ext cx="2133600" cy="268288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5pPr>
            <a:lvl6pPr marL="22860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6pPr>
            <a:lvl7pPr marL="27432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7pPr>
            <a:lvl8pPr marL="32004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8pPr>
            <a:lvl9pPr marL="3657600" algn="l" defTabSz="914400" rtl="0" eaLnBrk="1" latinLnBrk="0" hangingPunct="1">
              <a:defRPr kumimoji="1" sz="3000" kern="1200">
                <a:solidFill>
                  <a:srgbClr val="002060"/>
                </a:solidFill>
                <a:latin typeface="Arial" charset="0"/>
                <a:ea typeface="新細明體" charset="-120"/>
                <a:cs typeface="+mn-cs"/>
              </a:defRPr>
            </a:lvl9pPr>
          </a:lstStyle>
          <a:p>
            <a:pPr algn="ctr">
              <a:defRPr/>
            </a:pPr>
            <a:fld id="{162057AC-6221-435F-ADF6-2E0274F5B11D}" type="slidenum">
              <a:rPr lang="zh-TW" altLang="en-US" sz="1400" smtClean="0"/>
              <a:pPr algn="ctr">
                <a:defRPr/>
              </a:pPr>
              <a:t>8</a:t>
            </a:fld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39822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1400" dirty="0" smtClean="0">
            <a:solidFill>
              <a:srgbClr val="000066"/>
            </a:solidFill>
            <a:latin typeface="+mn-ea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14589</TotalTime>
  <Words>516</Words>
  <Application>Microsoft Office PowerPoint</Application>
  <PresentationFormat>如螢幕大小 (4:3)</PresentationFormat>
  <Paragraphs>128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2" baseType="lpstr">
      <vt:lpstr>Office 佈景主題</vt:lpstr>
      <vt:lpstr>自訂設計</vt:lpstr>
      <vt:lpstr> 2017 群益金鼎證券       產學合作暑期實習計畫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群益金融集團</dc:title>
  <dc:creator>Shawn</dc:creator>
  <cp:lastModifiedBy>馬韶鴻經紀部中壢分公司</cp:lastModifiedBy>
  <cp:revision>780</cp:revision>
  <cp:lastPrinted>2013-10-09T11:29:50Z</cp:lastPrinted>
  <dcterms:created xsi:type="dcterms:W3CDTF">2011-01-24T01:55:48Z</dcterms:created>
  <dcterms:modified xsi:type="dcterms:W3CDTF">2017-03-23T05:18:23Z</dcterms:modified>
</cp:coreProperties>
</file>