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71" r:id="rId2"/>
    <p:sldId id="272" r:id="rId3"/>
  </p:sldIdLst>
  <p:sldSz cx="6858000" cy="9906000" type="A4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85D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58" autoAdjust="0"/>
    <p:restoredTop sz="95597" autoAdjust="0"/>
  </p:normalViewPr>
  <p:slideViewPr>
    <p:cSldViewPr>
      <p:cViewPr varScale="1">
        <p:scale>
          <a:sx n="77" d="100"/>
          <a:sy n="77" d="100"/>
        </p:scale>
        <p:origin x="3600" y="12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9184C4-DBF3-4C4C-A435-E423331D075E}" type="datetimeFigureOut">
              <a:rPr lang="zh-TW" altLang="en-US" smtClean="0"/>
              <a:t>2024/9/5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8E220-02CD-4CDA-8898-03D54F59BD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7093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B212-5A70-4360-9A25-EDAD1605BDAA}" type="datetimeFigureOut">
              <a:rPr lang="zh-TW" altLang="en-US" smtClean="0"/>
              <a:t>2024/9/5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B0981-A569-4E6F-AE92-E6F2FE2B9D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1303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B212-5A70-4360-9A25-EDAD1605BDAA}" type="datetimeFigureOut">
              <a:rPr lang="zh-TW" altLang="en-US" smtClean="0"/>
              <a:t>2024/9/5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B0981-A569-4E6F-AE92-E6F2FE2B9D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4305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7177" y="573264"/>
            <a:ext cx="3357563" cy="1220822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B212-5A70-4360-9A25-EDAD1605BDAA}" type="datetimeFigureOut">
              <a:rPr lang="zh-TW" altLang="en-US" smtClean="0"/>
              <a:t>2024/9/5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B0981-A569-4E6F-AE92-E6F2FE2B9D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7923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B212-5A70-4360-9A25-EDAD1605BDAA}" type="datetimeFigureOut">
              <a:rPr lang="zh-TW" altLang="en-US" smtClean="0"/>
              <a:t>2024/9/5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B0981-A569-4E6F-AE92-E6F2FE2B9D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1341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B212-5A70-4360-9A25-EDAD1605BDAA}" type="datetimeFigureOut">
              <a:rPr lang="zh-TW" altLang="en-US" smtClean="0"/>
              <a:t>2024/9/5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B0981-A569-4E6F-AE92-E6F2FE2B9D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140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7177" y="3338692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628902" y="3338692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B212-5A70-4360-9A25-EDAD1605BDAA}" type="datetimeFigureOut">
              <a:rPr lang="zh-TW" altLang="en-US" smtClean="0"/>
              <a:t>2024/9/5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B0981-A569-4E6F-AE92-E6F2FE2B9D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5687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2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2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71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B212-5A70-4360-9A25-EDAD1605BDAA}" type="datetimeFigureOut">
              <a:rPr lang="zh-TW" altLang="en-US" smtClean="0"/>
              <a:t>2024/9/5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B0981-A569-4E6F-AE92-E6F2FE2B9D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4460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B212-5A70-4360-9A25-EDAD1605BDAA}" type="datetimeFigureOut">
              <a:rPr lang="zh-TW" altLang="en-US" smtClean="0"/>
              <a:t>2024/9/5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B0981-A569-4E6F-AE92-E6F2FE2B9D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4373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B212-5A70-4360-9A25-EDAD1605BDAA}" type="datetimeFigureOut">
              <a:rPr lang="zh-TW" altLang="en-US" smtClean="0"/>
              <a:t>2024/9/5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B0981-A569-4E6F-AE92-E6F2FE2B9D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9515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2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9" y="394409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2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B212-5A70-4360-9A25-EDAD1605BDAA}" type="datetimeFigureOut">
              <a:rPr lang="zh-TW" altLang="en-US" smtClean="0"/>
              <a:t>2024/9/5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B0981-A569-4E6F-AE92-E6F2FE2B9D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1303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B212-5A70-4360-9A25-EDAD1605BDAA}" type="datetimeFigureOut">
              <a:rPr lang="zh-TW" altLang="en-US" smtClean="0"/>
              <a:t>2024/9/5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B0981-A569-4E6F-AE92-E6F2FE2B9D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8712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7B212-5A70-4360-9A25-EDAD1605BDAA}" type="datetimeFigureOut">
              <a:rPr lang="zh-TW" altLang="en-US" smtClean="0"/>
              <a:t>2024/9/5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B0981-A569-4E6F-AE92-E6F2FE2B9D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6182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13" b="13841"/>
          <a:stretch/>
        </p:blipFill>
        <p:spPr>
          <a:xfrm>
            <a:off x="0" y="-15552"/>
            <a:ext cx="6858000" cy="1970661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96046" y="632520"/>
            <a:ext cx="4811835" cy="400110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TW" sz="2000" b="1" dirty="0" smtClean="0">
                <a:solidFill>
                  <a:schemeClr val="bg1"/>
                </a:solidFill>
                <a:effectLst>
                  <a:glow rad="101600">
                    <a:srgbClr val="0070C0">
                      <a:alpha val="80000"/>
                    </a:srgb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  <a:r>
              <a:rPr lang="zh-TW" altLang="en-US" sz="2000" b="1" dirty="0" smtClean="0">
                <a:solidFill>
                  <a:schemeClr val="bg1"/>
                </a:solidFill>
                <a:effectLst>
                  <a:glow rad="101600">
                    <a:srgbClr val="0070C0">
                      <a:alpha val="80000"/>
                    </a:srgb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zh-TW" altLang="zh-TW" sz="2000" b="1" dirty="0" smtClean="0">
                <a:solidFill>
                  <a:schemeClr val="bg1"/>
                </a:solidFill>
                <a:effectLst>
                  <a:glow rad="101600">
                    <a:srgbClr val="0070C0">
                      <a:alpha val="80000"/>
                    </a:srgb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南山</a:t>
            </a:r>
            <a:r>
              <a:rPr lang="zh-TW" altLang="zh-TW" sz="2000" b="1" dirty="0">
                <a:solidFill>
                  <a:schemeClr val="bg1"/>
                </a:solidFill>
                <a:effectLst>
                  <a:glow rad="101600">
                    <a:srgbClr val="0070C0">
                      <a:alpha val="80000"/>
                    </a:srgb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菁英領袖夢想金</a:t>
            </a:r>
            <a:r>
              <a:rPr lang="en-US" altLang="zh-TW" sz="2000" b="1" dirty="0">
                <a:solidFill>
                  <a:schemeClr val="bg1"/>
                </a:solidFill>
                <a:effectLst>
                  <a:glow rad="101600">
                    <a:srgbClr val="0070C0">
                      <a:alpha val="80000"/>
                    </a:srgb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zh-TW" sz="2000" b="1" dirty="0">
                <a:solidFill>
                  <a:schemeClr val="bg1"/>
                </a:solidFill>
                <a:effectLst>
                  <a:glow rad="101600">
                    <a:srgbClr val="0070C0">
                      <a:alpha val="80000"/>
                    </a:srgb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合作學系組</a:t>
            </a:r>
            <a:endParaRPr lang="zh-TW" altLang="en-US" sz="2000" b="1" dirty="0">
              <a:solidFill>
                <a:schemeClr val="bg1"/>
              </a:solidFill>
              <a:effectLst>
                <a:glow rad="101600">
                  <a:srgbClr val="0070C0">
                    <a:alpha val="80000"/>
                  </a:srgbClr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78050" y="1684209"/>
            <a:ext cx="306697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＊詳細辦法請以校方公告函文為主</a:t>
            </a:r>
            <a:r>
              <a:rPr lang="zh-TW" altLang="zh-TW" sz="1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zh-TW" sz="12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文字方塊 2"/>
          <p:cNvSpPr txBox="1">
            <a:spLocks noChangeArrowheads="1"/>
          </p:cNvSpPr>
          <p:nvPr/>
        </p:nvSpPr>
        <p:spPr bwMode="auto">
          <a:xfrm>
            <a:off x="1277741" y="3008784"/>
            <a:ext cx="4734566" cy="455434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113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年南山菁英領袖夢想金</a:t>
            </a:r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-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合作學系組</a:t>
            </a:r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-</a:t>
            </a:r>
            <a:r>
              <a:rPr kumimoji="1" lang="zh-TW" altLang="zh-TW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線上申請</a:t>
            </a:r>
            <a:endParaRPr kumimoji="1" lang="zh-TW" altLang="zh-TW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QR code</a:t>
            </a:r>
            <a:r>
              <a:rPr kumimoji="1" lang="zh-TW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掃描區</a:t>
            </a:r>
            <a:endParaRPr kumimoji="1" lang="zh-TW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9" name="圓角矩形 8"/>
          <p:cNvSpPr/>
          <p:nvPr/>
        </p:nvSpPr>
        <p:spPr>
          <a:xfrm>
            <a:off x="417364" y="1022807"/>
            <a:ext cx="4721910" cy="45719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630373" y="1115940"/>
            <a:ext cx="43107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FFFF00"/>
                </a:solidFill>
                <a:effectLst>
                  <a:glow rad="101600">
                    <a:schemeClr val="tx2">
                      <a:lumMod val="75000"/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113/10/2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前申請面談完成</a:t>
            </a:r>
            <a:r>
              <a:rPr lang="en-US" altLang="zh-TW" sz="105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05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依</a:t>
            </a:r>
            <a:r>
              <a:rPr lang="zh-TW" altLang="en-US" sz="10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各系</a:t>
            </a:r>
            <a:r>
              <a:rPr lang="zh-TW" altLang="en-US" sz="105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規範會有</a:t>
            </a:r>
            <a:r>
              <a:rPr lang="zh-TW" altLang="en-US" sz="10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提前截止時間</a:t>
            </a:r>
            <a:r>
              <a:rPr lang="en-US" altLang="zh-TW" sz="105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r>
              <a:rPr lang="en-US" altLang="zh-TW" b="1" dirty="0" smtClean="0">
                <a:solidFill>
                  <a:srgbClr val="FFFF00"/>
                </a:solidFill>
                <a:effectLst>
                  <a:glow rad="101600">
                    <a:schemeClr val="tx2">
                      <a:lumMod val="75000"/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113/10/11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前繳齊相關文件</a:t>
            </a:r>
            <a:endParaRPr lang="zh-TW" altLang="en-US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橢圓 10"/>
          <p:cNvSpPr/>
          <p:nvPr/>
        </p:nvSpPr>
        <p:spPr>
          <a:xfrm>
            <a:off x="-237498" y="-471163"/>
            <a:ext cx="1036503" cy="1036503"/>
          </a:xfrm>
          <a:prstGeom prst="ellipse">
            <a:avLst/>
          </a:prstGeom>
          <a:solidFill>
            <a:srgbClr val="FFFFFF">
              <a:alpha val="52941"/>
            </a:srgbClr>
          </a:solidFill>
          <a:ln w="762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矩形 39"/>
          <p:cNvSpPr/>
          <p:nvPr/>
        </p:nvSpPr>
        <p:spPr>
          <a:xfrm>
            <a:off x="39977" y="78053"/>
            <a:ext cx="6463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桃竹苗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63" y="7786401"/>
            <a:ext cx="1437884" cy="1648615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2873" y="3614654"/>
            <a:ext cx="3854127" cy="3854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06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13" b="13841"/>
          <a:stretch/>
        </p:blipFill>
        <p:spPr>
          <a:xfrm>
            <a:off x="0" y="-15552"/>
            <a:ext cx="6858000" cy="1970661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96046" y="632520"/>
            <a:ext cx="4811835" cy="400110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TW" sz="2000" b="1" dirty="0" smtClean="0">
                <a:solidFill>
                  <a:schemeClr val="bg1"/>
                </a:solidFill>
                <a:effectLst>
                  <a:glow rad="101600">
                    <a:srgbClr val="0070C0">
                      <a:alpha val="80000"/>
                    </a:srgb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  <a:r>
              <a:rPr lang="zh-TW" altLang="en-US" sz="2000" b="1" dirty="0" smtClean="0">
                <a:solidFill>
                  <a:schemeClr val="bg1"/>
                </a:solidFill>
                <a:effectLst>
                  <a:glow rad="101600">
                    <a:srgbClr val="0070C0">
                      <a:alpha val="80000"/>
                    </a:srgb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zh-TW" altLang="zh-TW" sz="2000" b="1" dirty="0" smtClean="0">
                <a:solidFill>
                  <a:schemeClr val="bg1"/>
                </a:solidFill>
                <a:effectLst>
                  <a:glow rad="101600">
                    <a:srgbClr val="0070C0">
                      <a:alpha val="80000"/>
                    </a:srgb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南山</a:t>
            </a:r>
            <a:r>
              <a:rPr lang="zh-TW" altLang="zh-TW" sz="2000" b="1" dirty="0">
                <a:solidFill>
                  <a:schemeClr val="bg1"/>
                </a:solidFill>
                <a:effectLst>
                  <a:glow rad="101600">
                    <a:srgbClr val="0070C0">
                      <a:alpha val="80000"/>
                    </a:srgb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菁英領袖夢想金</a:t>
            </a:r>
            <a:r>
              <a:rPr lang="en-US" altLang="zh-TW" sz="2000" b="1" dirty="0">
                <a:solidFill>
                  <a:schemeClr val="bg1"/>
                </a:solidFill>
                <a:effectLst>
                  <a:glow rad="101600">
                    <a:srgbClr val="0070C0">
                      <a:alpha val="80000"/>
                    </a:srgb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zh-TW" sz="2000" b="1" dirty="0">
                <a:solidFill>
                  <a:schemeClr val="bg1"/>
                </a:solidFill>
                <a:effectLst>
                  <a:glow rad="101600">
                    <a:srgbClr val="0070C0">
                      <a:alpha val="80000"/>
                    </a:srgb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合作學系組</a:t>
            </a:r>
            <a:endParaRPr lang="zh-TW" altLang="en-US" sz="2000" b="1" dirty="0">
              <a:solidFill>
                <a:schemeClr val="bg1"/>
              </a:solidFill>
              <a:effectLst>
                <a:glow rad="101600">
                  <a:srgbClr val="0070C0">
                    <a:alpha val="80000"/>
                  </a:srgbClr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480567" y="7169878"/>
            <a:ext cx="306697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＊詳細請以校方公告函文為主</a:t>
            </a:r>
            <a:r>
              <a:rPr lang="zh-TW" altLang="zh-TW" sz="1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zh-TW" sz="12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圓角矩形 11"/>
          <p:cNvSpPr/>
          <p:nvPr/>
        </p:nvSpPr>
        <p:spPr>
          <a:xfrm>
            <a:off x="1505496" y="7422676"/>
            <a:ext cx="5154960" cy="666626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文字方塊 30"/>
          <p:cNvSpPr txBox="1"/>
          <p:nvPr/>
        </p:nvSpPr>
        <p:spPr>
          <a:xfrm>
            <a:off x="1615664" y="7443885"/>
            <a:ext cx="22138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南山聯絡窗口：</a:t>
            </a:r>
            <a:endParaRPr lang="zh-TW" alt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文字方塊 2"/>
          <p:cNvSpPr txBox="1">
            <a:spLocks noChangeArrowheads="1"/>
          </p:cNvSpPr>
          <p:nvPr/>
        </p:nvSpPr>
        <p:spPr bwMode="auto">
          <a:xfrm>
            <a:off x="4070344" y="5762652"/>
            <a:ext cx="1151389" cy="158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1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夢想金</a:t>
            </a:r>
            <a:endParaRPr kumimoji="1" lang="en-US" altLang="zh-TW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線上申請</a:t>
            </a:r>
            <a:endParaRPr kumimoji="1" lang="zh-TW" altLang="zh-TW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QR code</a:t>
            </a:r>
            <a:r>
              <a:rPr kumimoji="1" lang="zh-TW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掃描區</a:t>
            </a:r>
            <a:endParaRPr kumimoji="1" lang="zh-TW" altLang="en-US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048" name="矩形 2047"/>
          <p:cNvSpPr/>
          <p:nvPr/>
        </p:nvSpPr>
        <p:spPr>
          <a:xfrm>
            <a:off x="417364" y="5661754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*</a:t>
            </a:r>
            <a:r>
              <a:rPr kumimoji="1"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表</a:t>
            </a:r>
            <a:r>
              <a:rPr kumimoji="1"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1</a:t>
            </a:r>
            <a:r>
              <a:rPr kumimoji="1" lang="zh-TW" altLang="en-US" sz="1600" b="1" dirty="0" smtClean="0">
                <a:latin typeface="新細明體"/>
                <a:cs typeface="Times New Roman" pitchFamily="18" charset="0"/>
              </a:rPr>
              <a:t>：</a:t>
            </a:r>
            <a:endParaRPr kumimoji="1" lang="en-US" altLang="zh-TW" sz="1600" b="1" dirty="0" smtClean="0">
              <a:latin typeface="新細明體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申請文件</a:t>
            </a:r>
            <a:endParaRPr kumimoji="1" lang="zh-TW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3" name="圓角矩形 22"/>
          <p:cNvSpPr/>
          <p:nvPr/>
        </p:nvSpPr>
        <p:spPr>
          <a:xfrm>
            <a:off x="113126" y="4743013"/>
            <a:ext cx="6660000" cy="96917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圓角矩形 23"/>
          <p:cNvSpPr/>
          <p:nvPr/>
        </p:nvSpPr>
        <p:spPr>
          <a:xfrm>
            <a:off x="113126" y="3550388"/>
            <a:ext cx="6660000" cy="936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圓角矩形 24"/>
          <p:cNvSpPr/>
          <p:nvPr/>
        </p:nvSpPr>
        <p:spPr>
          <a:xfrm>
            <a:off x="103229" y="1965660"/>
            <a:ext cx="6660000" cy="13403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dirty="0" smtClean="0"/>
          </a:p>
          <a:p>
            <a:pPr algn="ctr"/>
            <a:endParaRPr lang="zh-TW" altLang="en-US" dirty="0"/>
          </a:p>
        </p:txBody>
      </p:sp>
      <p:sp>
        <p:nvSpPr>
          <p:cNvPr id="26" name="矩形 25"/>
          <p:cNvSpPr/>
          <p:nvPr/>
        </p:nvSpPr>
        <p:spPr>
          <a:xfrm>
            <a:off x="230866" y="2010060"/>
            <a:ext cx="63758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申請</a:t>
            </a:r>
            <a:r>
              <a:rPr lang="zh-TW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資格</a:t>
            </a:r>
            <a:endParaRPr lang="zh-TW" altLang="zh-TW" sz="1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 algn="just">
              <a:buAutoNum type="arabicPeriod"/>
            </a:pPr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  <a:r>
              <a:rPr lang="zh-TW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學年度在學之中華民國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本國籍</a:t>
            </a:r>
            <a:r>
              <a:rPr lang="zh-TW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學生（</a:t>
            </a:r>
            <a:r>
              <a:rPr lang="zh-TW" altLang="zh-TW" sz="1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限大二至大四以上</a:t>
            </a:r>
            <a:r>
              <a:rPr lang="zh-TW" altLang="en-US" sz="1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五專含專四、專五</a:t>
            </a:r>
            <a:r>
              <a:rPr lang="zh-TW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，且就讀系所符合限定系所清單</a:t>
            </a:r>
            <a:r>
              <a:rPr lang="zh-TW" altLang="en-US" sz="1400" b="1" baseline="30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*</a:t>
            </a:r>
            <a:r>
              <a:rPr lang="en-US" altLang="zh-TW" sz="1400" b="1" baseline="30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b="1" baseline="30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註</a:t>
            </a:r>
            <a:r>
              <a:rPr lang="en-US" altLang="zh-TW" sz="1400" b="1" baseline="30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1)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，不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含研究生。</a:t>
            </a:r>
            <a:endParaRPr lang="zh-TW" altLang="en-US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 algn="just">
              <a:buAutoNum type="arabicPeriod"/>
            </a:pPr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學年度上、下學期，擇一學期平均成績達</a:t>
            </a:r>
            <a:r>
              <a:rPr lang="en-US" altLang="zh-TW" sz="1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75</a:t>
            </a:r>
            <a:r>
              <a:rPr lang="zh-TW" altLang="en-US" sz="1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分以上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1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 algn="just">
              <a:buAutoNum type="arabicPeriod"/>
            </a:pPr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  <a:r>
              <a:rPr lang="zh-TW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相關</a:t>
            </a:r>
            <a:r>
              <a:rPr lang="zh-TW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活動加分項目</a:t>
            </a:r>
            <a:r>
              <a:rPr lang="zh-TW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曾參與南山相關活動或熱心公益服務或社團者</a:t>
            </a:r>
            <a:r>
              <a:rPr lang="zh-TW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</p:txBody>
      </p:sp>
      <p:sp>
        <p:nvSpPr>
          <p:cNvPr id="29" name="矩形 28"/>
          <p:cNvSpPr/>
          <p:nvPr/>
        </p:nvSpPr>
        <p:spPr>
          <a:xfrm>
            <a:off x="230866" y="3589496"/>
            <a:ext cx="64295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繳交及面談</a:t>
            </a:r>
            <a:endParaRPr lang="en-US" altLang="zh-TW" sz="14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備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妥申請</a:t>
            </a:r>
            <a:r>
              <a:rPr lang="zh-TW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文件</a:t>
            </a:r>
            <a:r>
              <a:rPr lang="zh-TW" altLang="en-US" sz="1400" b="1" baseline="30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*</a:t>
            </a:r>
            <a:r>
              <a:rPr lang="en-US" altLang="zh-TW" sz="1400" b="1" baseline="30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b="1" baseline="30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</a:t>
            </a:r>
            <a:r>
              <a:rPr lang="en-US" altLang="zh-TW" sz="1400" b="1" baseline="30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1)</a:t>
            </a:r>
            <a:r>
              <a:rPr lang="zh-TW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後，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南山人壽服務人員將與申請人確認</a:t>
            </a:r>
            <a:r>
              <a:rPr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面談時間，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申請人於指定面談當日</a:t>
            </a:r>
            <a:r>
              <a:rPr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進行面談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且</a:t>
            </a:r>
            <a:r>
              <a:rPr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繳回「學生面談申請暨檢核表」等相關申請</a:t>
            </a:r>
            <a:r>
              <a:rPr lang="zh-TW" altLang="en-US" sz="1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資料。</a:t>
            </a:r>
            <a:endPara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230866" y="4810542"/>
            <a:ext cx="647025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出席頒獎儀式</a:t>
            </a:r>
            <a:endParaRPr lang="en-US" altLang="zh-TW" sz="16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獲獎助學生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請於</a:t>
            </a:r>
            <a:r>
              <a:rPr lang="zh-TW" altLang="en-US" sz="1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指定日期</a:t>
            </a:r>
            <a:r>
              <a:rPr lang="en-US" altLang="zh-TW" sz="1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預計</a:t>
            </a:r>
            <a:r>
              <a:rPr lang="en-US" altLang="zh-TW" sz="1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12/7~12/21</a:t>
            </a:r>
            <a:r>
              <a:rPr lang="zh-TW" altLang="en-US" sz="1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間舉辦，將另行公告</a:t>
            </a:r>
            <a:r>
              <a:rPr lang="en-US" altLang="zh-TW" sz="1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出席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頒獎儀式，</a:t>
            </a:r>
            <a:r>
              <a:rPr lang="zh-TW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無</a:t>
            </a:r>
            <a:r>
              <a:rPr lang="zh-TW" altLang="zh-TW" sz="1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出席者將</a:t>
            </a:r>
            <a:r>
              <a:rPr lang="zh-TW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喪失領取</a:t>
            </a:r>
            <a:r>
              <a:rPr lang="zh-TW" altLang="zh-TW" sz="1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資格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，夢想金將於儀式結束後，以</a:t>
            </a:r>
            <a:r>
              <a:rPr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匯款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方式頒予獲獎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學生。</a:t>
            </a:r>
          </a:p>
        </p:txBody>
      </p:sp>
      <p:sp>
        <p:nvSpPr>
          <p:cNvPr id="32" name="向下箭號 31"/>
          <p:cNvSpPr/>
          <p:nvPr/>
        </p:nvSpPr>
        <p:spPr>
          <a:xfrm>
            <a:off x="3140968" y="3288077"/>
            <a:ext cx="504056" cy="263064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向下箭號 32"/>
          <p:cNvSpPr/>
          <p:nvPr/>
        </p:nvSpPr>
        <p:spPr>
          <a:xfrm>
            <a:off x="3140968" y="4467750"/>
            <a:ext cx="504056" cy="263064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圓角矩形 21"/>
          <p:cNvSpPr/>
          <p:nvPr/>
        </p:nvSpPr>
        <p:spPr>
          <a:xfrm>
            <a:off x="3829548" y="4449791"/>
            <a:ext cx="2882084" cy="331541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矩形 26"/>
          <p:cNvSpPr/>
          <p:nvPr/>
        </p:nvSpPr>
        <p:spPr>
          <a:xfrm>
            <a:off x="3908059" y="4437400"/>
            <a:ext cx="14157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預計面談日</a:t>
            </a:r>
            <a:r>
              <a:rPr lang="zh-TW" altLang="en-US" sz="1600" b="1" dirty="0">
                <a:latin typeface="新細明體"/>
              </a:rPr>
              <a:t>：</a:t>
            </a:r>
            <a:endParaRPr lang="zh-TW" alt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圓角矩形 8"/>
          <p:cNvSpPr/>
          <p:nvPr/>
        </p:nvSpPr>
        <p:spPr>
          <a:xfrm>
            <a:off x="417364" y="1022807"/>
            <a:ext cx="4721910" cy="45719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630373" y="1115940"/>
            <a:ext cx="43107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FFFF00"/>
                </a:solidFill>
                <a:effectLst>
                  <a:glow rad="101600">
                    <a:schemeClr val="tx2">
                      <a:lumMod val="75000"/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113/10/2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前申請面談完成</a:t>
            </a:r>
            <a:r>
              <a:rPr lang="en-US" altLang="zh-TW" sz="105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05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依</a:t>
            </a:r>
            <a:r>
              <a:rPr lang="zh-TW" altLang="en-US" sz="10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各系</a:t>
            </a:r>
            <a:r>
              <a:rPr lang="zh-TW" altLang="en-US" sz="105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規範會有</a:t>
            </a:r>
            <a:r>
              <a:rPr lang="zh-TW" altLang="en-US" sz="10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提前截止時間</a:t>
            </a:r>
            <a:r>
              <a:rPr lang="en-US" altLang="zh-TW" sz="105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r>
              <a:rPr lang="en-US" altLang="zh-TW" b="1" dirty="0" smtClean="0">
                <a:solidFill>
                  <a:srgbClr val="FFFF00"/>
                </a:solidFill>
                <a:effectLst>
                  <a:glow rad="101600">
                    <a:schemeClr val="tx2">
                      <a:lumMod val="75000"/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113/10/11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前繳齊相關文件</a:t>
            </a:r>
            <a:endParaRPr lang="zh-TW" altLang="en-US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橢圓 10"/>
          <p:cNvSpPr/>
          <p:nvPr/>
        </p:nvSpPr>
        <p:spPr>
          <a:xfrm>
            <a:off x="-237498" y="-471163"/>
            <a:ext cx="1036503" cy="1036503"/>
          </a:xfrm>
          <a:prstGeom prst="ellipse">
            <a:avLst/>
          </a:prstGeom>
          <a:solidFill>
            <a:srgbClr val="FFFFFF">
              <a:alpha val="52941"/>
            </a:srgbClr>
          </a:solidFill>
          <a:ln w="762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矩形 39"/>
          <p:cNvSpPr/>
          <p:nvPr/>
        </p:nvSpPr>
        <p:spPr>
          <a:xfrm>
            <a:off x="39977" y="78053"/>
            <a:ext cx="6463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桃竹苗</a:t>
            </a:r>
          </a:p>
        </p:txBody>
      </p:sp>
      <p:sp>
        <p:nvSpPr>
          <p:cNvPr id="34" name="矩形 33"/>
          <p:cNvSpPr/>
          <p:nvPr/>
        </p:nvSpPr>
        <p:spPr>
          <a:xfrm>
            <a:off x="97643" y="8573818"/>
            <a:ext cx="6715733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TW" altLang="en-US" sz="1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*註</a:t>
            </a:r>
            <a:r>
              <a:rPr lang="en-US" altLang="zh-TW" sz="1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：限定系所清單：</a:t>
            </a:r>
            <a:r>
              <a:rPr lang="zh-TW" altLang="en-US" sz="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立中央大學財務金融學系、國立聯合大學經營管理學系、國立臺北商業大學商業設計管理系、中原大學會計學系、中原大學財務金融學系、中原大學企業管理學系、中原大學工業與系統工程學系、元智大學社會暨政策科學學系、元智大學管理學院學士班、銘傳大學金融科技應用學士學位學程、銘傳大學應用統計與資料科學學系、明新科技大學財務金融系、明新科技大學行銷與流通管理系、健行科技大學室內設計與管理系、健行科技大學財務金融系、健行科技大學企業管理系、健行科技大學資訊管理系、開南大學保健營養學系、元培醫事科技大學企業管理學系、元培醫事科技大學醫務管理系、元培醫事科技大學醫學檢驗生物技術系、育達科技大學社會工作系、醒吾科技大學商業設計系、南亞技術學院資訊工程系 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15" y="6366757"/>
            <a:ext cx="1437884" cy="1648615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1316" y="6317496"/>
            <a:ext cx="1029156" cy="1029156"/>
          </a:xfrm>
          <a:prstGeom prst="rect">
            <a:avLst/>
          </a:prstGeom>
        </p:spPr>
      </p:pic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1408566" y="5673677"/>
            <a:ext cx="262153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9pPr>
          </a:lstStyle>
          <a:p>
            <a:pPr marL="342900" lvl="0" indent="-342900" eaLnBrk="0" hangingPunct="0">
              <a:buFontTx/>
              <a:buAutoNum type="arabicPeriod"/>
            </a:pPr>
            <a:r>
              <a:rPr lang="en-US" altLang="zh-TW" sz="12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112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學年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度學業成績單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正本。</a:t>
            </a:r>
            <a:endParaRPr lang="en-US" altLang="zh-TW" sz="1200" dirty="0" smtClean="0"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marL="342900" lvl="0" indent="-342900" eaLnBrk="0" hangingPunct="0">
              <a:buFontTx/>
              <a:buAutoNum type="arabicPeriod"/>
            </a:pPr>
            <a:r>
              <a:rPr lang="en-US" altLang="zh-TW" sz="12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113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學年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在學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證明及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身分證影本各乙份（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正面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）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。</a:t>
            </a:r>
            <a:endParaRPr lang="en-US" altLang="zh-TW" sz="1200" dirty="0" smtClean="0"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marL="342900" lvl="0" indent="-342900" eaLnBrk="0" hangingPunct="0">
              <a:buFontTx/>
              <a:buAutoNum type="arabicPeriod"/>
            </a:pP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申請人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本人存摺影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本</a:t>
            </a:r>
            <a:r>
              <a:rPr lang="zh-TW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或數位存摺截圖。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學生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面談申請暨檢核表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。</a:t>
            </a:r>
            <a:endParaRPr lang="en-US" altLang="zh-TW" sz="1200" dirty="0" smtClean="0"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marL="342900" lvl="0" indent="-342900" eaLnBrk="0" hangingPunct="0">
              <a:buFontTx/>
              <a:buAutoNum type="arabicPeriod"/>
            </a:pP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活動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加分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項目得檢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附</a:t>
            </a:r>
            <a:r>
              <a:rPr lang="en-US" altLang="zh-TW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參與相關活動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之證明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73338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4009</TotalTime>
  <Words>575</Words>
  <Application>Microsoft Office PowerPoint</Application>
  <PresentationFormat>A4 紙張 (210x297 公釐)</PresentationFormat>
  <Paragraphs>33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微軟正黑體</vt:lpstr>
      <vt:lpstr>新細明體</vt:lpstr>
      <vt:lpstr>Arial</vt:lpstr>
      <vt:lpstr>Calibri</vt:lpstr>
      <vt:lpstr>Times New Roman</vt:lpstr>
      <vt:lpstr>Office 佈景主題</vt:lpstr>
      <vt:lpstr>PowerPoint 簡報</vt:lpstr>
      <vt:lpstr>PowerPoint 簡報</vt:lpstr>
    </vt:vector>
  </TitlesOfParts>
  <Company>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Chen, Anita-YF</dc:creator>
  <cp:lastModifiedBy>Chung, Kevin-GH</cp:lastModifiedBy>
  <cp:revision>96</cp:revision>
  <dcterms:created xsi:type="dcterms:W3CDTF">2019-08-13T08:30:56Z</dcterms:created>
  <dcterms:modified xsi:type="dcterms:W3CDTF">2024-09-05T01:29:53Z</dcterms:modified>
</cp:coreProperties>
</file>